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Pristina" panose="03060402040406080204" pitchFamily="66" charset="0"/>
      <p:regular r:id="rId12"/>
    </p:embeddedFont>
    <p:embeddedFont>
      <p:font typeface="Pacifico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f3d6fe8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7f3d6fe8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f3d6fe89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7f3d6fe89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59061"/>
          <a:stretch/>
        </p:blipFill>
        <p:spPr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2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2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959861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947463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3" descr="A picture containing food,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520743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2"/>
          </p:nvPr>
        </p:nvSpPr>
        <p:spPr>
          <a:xfrm>
            <a:off x="6374968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4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520743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2"/>
          </p:nvPr>
        </p:nvSpPr>
        <p:spPr>
          <a:xfrm>
            <a:off x="6374968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003B61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5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609600" y="2042047"/>
            <a:ext cx="10859145" cy="105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609600" y="3097283"/>
            <a:ext cx="10859144" cy="143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6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87782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87782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7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5085" y="1600200"/>
            <a:ext cx="7056967" cy="42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846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499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>
            <a:spLocks noGrp="1"/>
          </p:cNvSpPr>
          <p:nvPr>
            <p:ph type="pic" idx="2"/>
          </p:nvPr>
        </p:nvSpPr>
        <p:spPr>
          <a:xfrm>
            <a:off x="6383867" y="1900767"/>
            <a:ext cx="5393267" cy="347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8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2000" y="266700"/>
            <a:ext cx="4428067" cy="5784851"/>
          </a:xfrm>
          <a:prstGeom prst="rect">
            <a:avLst/>
          </a:prstGeom>
          <a:noFill/>
          <a:ln>
            <a:noFill/>
          </a:ln>
          <a:effectLst>
            <a:outerShdw blurRad="266700" dist="139700" dir="2700000" algn="tl" rotWithShape="0">
              <a:srgbClr val="000000">
                <a:alpha val="17647"/>
              </a:srgbClr>
            </a:outerShdw>
          </a:effectLst>
        </p:spPr>
      </p:pic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609601" y="265997"/>
            <a:ext cx="585019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499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>
            <a:spLocks noGrp="1"/>
          </p:cNvSpPr>
          <p:nvPr>
            <p:ph type="pic" idx="2"/>
          </p:nvPr>
        </p:nvSpPr>
        <p:spPr>
          <a:xfrm>
            <a:off x="7284770" y="449341"/>
            <a:ext cx="4091153" cy="541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9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 descr="A picture containing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59171"/>
          <a:stretch/>
        </p:blipFill>
        <p:spPr>
          <a:xfrm>
            <a:off x="0" y="1"/>
            <a:ext cx="12192000" cy="280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1885243" y="529121"/>
            <a:ext cx="8421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762603" y="2940960"/>
            <a:ext cx="3276655" cy="2721093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2"/>
          </p:nvPr>
        </p:nvSpPr>
        <p:spPr>
          <a:xfrm>
            <a:off x="4457673" y="2940960"/>
            <a:ext cx="3276655" cy="2721093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3"/>
          </p:nvPr>
        </p:nvSpPr>
        <p:spPr>
          <a:xfrm>
            <a:off x="8103983" y="2940960"/>
            <a:ext cx="3276655" cy="2721093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10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609600" y="1278871"/>
            <a:ext cx="47548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7277687" y="1600202"/>
            <a:ext cx="4229685" cy="439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1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 descr="A person sitting at a table using a compu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7390"/>
          <a:stretch/>
        </p:blipFill>
        <p:spPr>
          <a:xfrm>
            <a:off x="1301752" y="0"/>
            <a:ext cx="108902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61458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609600" y="1531376"/>
            <a:ext cx="3614400" cy="25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5000"/>
          <a:stretch/>
        </p:blipFill>
        <p:spPr>
          <a:xfrm>
            <a:off x="9144000" y="0"/>
            <a:ext cx="304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44818" r="7999"/>
          <a:stretch/>
        </p:blipFill>
        <p:spPr>
          <a:xfrm>
            <a:off x="6438901" y="0"/>
            <a:ext cx="5753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74038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606274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 descr="A sunset in th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9373" b="1112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 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l="59061"/>
          <a:stretch/>
        </p:blipFill>
        <p:spPr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 3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9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9" descr="A person on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504"/>
          <a:stretch/>
        </p:blipFill>
        <p:spPr>
          <a:xfrm>
            <a:off x="7133168" y="0"/>
            <a:ext cx="50588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 4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0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0" descr="A picture containing computer, sitting, laptop, you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9061"/>
          <a:stretch/>
        </p:blipFill>
        <p:spPr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1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3729" t="44746"/>
          <a:stretch/>
        </p:blipFill>
        <p:spPr>
          <a:xfrm>
            <a:off x="8989485" y="3069168"/>
            <a:ext cx="3202516" cy="3788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109211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87410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667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9600" y="2667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dirty="0"/>
              <a:t>Self awareness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3200" dirty="0" smtClean="0"/>
              <a:t>Task</a:t>
            </a:r>
            <a:endParaRPr sz="3200" dirty="0"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609599" y="1408997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467" lvl="0" indent="0">
              <a:buNone/>
            </a:pPr>
            <a:r>
              <a:rPr lang="en-GB" dirty="0">
                <a:solidFill>
                  <a:srgbClr val="002060"/>
                </a:solidFill>
              </a:rPr>
              <a:t>In </a:t>
            </a:r>
            <a:r>
              <a:rPr lang="en-GB" dirty="0" smtClean="0">
                <a:solidFill>
                  <a:srgbClr val="002060"/>
                </a:solidFill>
              </a:rPr>
              <a:t>pairs, </a:t>
            </a:r>
            <a:r>
              <a:rPr lang="en-GB" dirty="0">
                <a:solidFill>
                  <a:srgbClr val="002060"/>
                </a:solidFill>
              </a:rPr>
              <a:t>interview each other about your </a:t>
            </a:r>
            <a:r>
              <a:rPr lang="en-GB" dirty="0" smtClean="0">
                <a:solidFill>
                  <a:srgbClr val="002060"/>
                </a:solidFill>
              </a:rPr>
              <a:t>names:</a:t>
            </a: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endParaRPr lang="en-GB" dirty="0">
              <a:solidFill>
                <a:srgbClr val="003B61"/>
              </a:solidFill>
            </a:endParaRP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 smtClean="0">
                <a:solidFill>
                  <a:srgbClr val="003B61"/>
                </a:solidFill>
              </a:rPr>
              <a:t>Who </a:t>
            </a:r>
            <a:r>
              <a:rPr lang="en-GB" dirty="0">
                <a:solidFill>
                  <a:srgbClr val="003B61"/>
                </a:solidFill>
              </a:rPr>
              <a:t>gave you your name?</a:t>
            </a:r>
            <a:endParaRPr dirty="0"/>
          </a:p>
          <a:p>
            <a:pPr marL="241294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3B61"/>
              </a:solidFill>
            </a:endParaRP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3B61"/>
                </a:solidFill>
              </a:rPr>
              <a:t>Does your name have a meaning? </a:t>
            </a:r>
            <a:endParaRPr dirty="0">
              <a:solidFill>
                <a:srgbClr val="003B61"/>
              </a:solidFill>
            </a:endParaRPr>
          </a:p>
          <a:p>
            <a:pPr marL="241294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3B61"/>
              </a:solidFill>
            </a:endParaRP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3B61"/>
                </a:solidFill>
              </a:rPr>
              <a:t>Do you like/dislike your name?</a:t>
            </a:r>
            <a:endParaRPr dirty="0"/>
          </a:p>
          <a:p>
            <a:pPr marL="241294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3B61"/>
              </a:solidFill>
            </a:endParaRP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3B61"/>
                </a:solidFill>
              </a:rPr>
              <a:t>Have you ever chosen to be called something different?</a:t>
            </a:r>
            <a:endParaRPr dirty="0"/>
          </a:p>
          <a:p>
            <a:pPr marL="241294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3B61"/>
              </a:solidFill>
            </a:endParaRP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3B61"/>
                </a:solidFill>
              </a:rPr>
              <a:t>Have other people ever called you something different?</a:t>
            </a:r>
            <a:endParaRPr dirty="0"/>
          </a:p>
          <a:p>
            <a:pPr marL="241294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3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74038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3200" dirty="0"/>
              <a:t>Class discussion</a:t>
            </a:r>
            <a:endParaRPr sz="3200" dirty="0"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609599" y="1408997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>
                <a:solidFill>
                  <a:srgbClr val="003B61"/>
                </a:solidFill>
              </a:rPr>
              <a:t>What does it feel like to be called names we don’t like?</a:t>
            </a:r>
            <a:endParaRPr/>
          </a:p>
          <a:p>
            <a:pPr marL="241294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>
              <a:solidFill>
                <a:srgbClr val="003B61"/>
              </a:solidFill>
            </a:endParaRP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>
                <a:solidFill>
                  <a:srgbClr val="003B61"/>
                </a:solidFill>
              </a:rPr>
              <a:t>Why is it wrong to make fun of people’s names?</a:t>
            </a:r>
            <a:endParaRPr/>
          </a:p>
          <a:p>
            <a:pPr marL="241294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>
              <a:solidFill>
                <a:srgbClr val="003B61"/>
              </a:solidFill>
            </a:endParaRP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>
                <a:solidFill>
                  <a:srgbClr val="003B61"/>
                </a:solidFill>
              </a:rPr>
              <a:t>What sort of things do people get called names about?</a:t>
            </a:r>
            <a:endParaRPr/>
          </a:p>
          <a:p>
            <a:pPr marL="241294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>
              <a:solidFill>
                <a:srgbClr val="003B61"/>
              </a:solidFill>
            </a:endParaRP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>
                <a:solidFill>
                  <a:srgbClr val="003B61"/>
                </a:solidFill>
              </a:rPr>
              <a:t>What can we do to stop name calling?</a:t>
            </a:r>
            <a:endParaRPr/>
          </a:p>
          <a:p>
            <a:pPr marL="241294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>
              <a:solidFill>
                <a:srgbClr val="003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74038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3200" dirty="0"/>
              <a:t>Self awareness definition</a:t>
            </a:r>
            <a:endParaRPr sz="3200" dirty="0"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609599" y="1408997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1367" lvl="0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B61"/>
                </a:solidFill>
              </a:rPr>
              <a:t>Identity is a way of describing who I am as an individual</a:t>
            </a:r>
            <a:endParaRPr dirty="0"/>
          </a:p>
          <a:p>
            <a:pPr marL="465667" lvl="0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Font typeface="Arial" panose="020B0604020202020204" pitchFamily="34" charset="0"/>
              <a:buChar char="•"/>
            </a:pPr>
            <a:endParaRPr b="1" dirty="0">
              <a:solidFill>
                <a:srgbClr val="003B61"/>
              </a:solidFill>
            </a:endParaRPr>
          </a:p>
          <a:p>
            <a:pPr marL="351366" lvl="0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B61"/>
                </a:solidFill>
              </a:rPr>
              <a:t>Self awareness is knowing who I am </a:t>
            </a:r>
            <a:r>
              <a:rPr lang="en-GB" dirty="0">
                <a:solidFill>
                  <a:srgbClr val="003B61"/>
                </a:solidFill>
              </a:rPr>
              <a:t>in a deeper </a:t>
            </a:r>
            <a:r>
              <a:rPr lang="en-GB" dirty="0" smtClean="0">
                <a:solidFill>
                  <a:srgbClr val="003B61"/>
                </a:solidFill>
              </a:rPr>
              <a:t>sense                                 </a:t>
            </a:r>
          </a:p>
          <a:p>
            <a:pPr marL="8466" lvl="0" indent="0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lang="en-GB" dirty="0">
              <a:solidFill>
                <a:srgbClr val="003B61"/>
              </a:solidFill>
            </a:endParaRPr>
          </a:p>
          <a:p>
            <a:pPr marL="8466" lvl="0" indent="0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r>
              <a:rPr lang="en-GB" dirty="0" smtClean="0">
                <a:solidFill>
                  <a:srgbClr val="003B61"/>
                </a:solidFill>
              </a:rPr>
              <a:t>This </a:t>
            </a:r>
            <a:r>
              <a:rPr lang="en-GB" dirty="0">
                <a:solidFill>
                  <a:srgbClr val="003B61"/>
                </a:solidFill>
              </a:rPr>
              <a:t>includes understanding:</a:t>
            </a:r>
            <a:endParaRPr dirty="0"/>
          </a:p>
          <a:p>
            <a:pPr marL="8467" lvl="0" indent="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GB" dirty="0">
                <a:solidFill>
                  <a:srgbClr val="003B61"/>
                </a:solidFill>
              </a:rPr>
              <a:t> </a:t>
            </a:r>
            <a:endParaRPr dirty="0"/>
          </a:p>
          <a:p>
            <a:pPr marL="351367" lvl="0" algn="l" rtl="0">
              <a:spcBef>
                <a:spcPts val="48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B61"/>
                </a:solidFill>
              </a:rPr>
              <a:t>My character, personality and feelings</a:t>
            </a:r>
            <a:endParaRPr dirty="0"/>
          </a:p>
          <a:p>
            <a:pPr marL="465667" lvl="0" algn="l" rtl="0">
              <a:spcBef>
                <a:spcPts val="48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dirty="0">
              <a:solidFill>
                <a:srgbClr val="003B61"/>
              </a:solidFill>
            </a:endParaRPr>
          </a:p>
          <a:p>
            <a:pPr marL="351367" lvl="0" algn="l" rtl="0">
              <a:spcBef>
                <a:spcPts val="48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B61"/>
                </a:solidFill>
              </a:rPr>
              <a:t>Why I behave and react in particular ways</a:t>
            </a:r>
            <a:endParaRPr dirty="0"/>
          </a:p>
          <a:p>
            <a:pPr marL="465667" lvl="0" algn="l" rtl="0">
              <a:spcBef>
                <a:spcPts val="48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dirty="0">
              <a:solidFill>
                <a:srgbClr val="003B61"/>
              </a:solidFill>
            </a:endParaRPr>
          </a:p>
          <a:p>
            <a:pPr marL="351367" lvl="0" algn="l" rtl="0">
              <a:spcBef>
                <a:spcPts val="48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B61"/>
                </a:solidFill>
              </a:rPr>
              <a:t>What is important to me and what motivates me </a:t>
            </a:r>
            <a:endParaRPr dirty="0">
              <a:solidFill>
                <a:srgbClr val="003B61"/>
              </a:solidFill>
            </a:endParaRPr>
          </a:p>
          <a:p>
            <a:pPr marL="241294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3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74038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3200" dirty="0" smtClean="0"/>
              <a:t>Task</a:t>
            </a:r>
            <a:endParaRPr sz="3200" dirty="0"/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1"/>
          </p:nvPr>
        </p:nvSpPr>
        <p:spPr>
          <a:xfrm>
            <a:off x="609599" y="1408997"/>
            <a:ext cx="624840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467" lvl="0" indent="0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r>
              <a:rPr lang="en-GB" dirty="0" smtClean="0">
                <a:solidFill>
                  <a:srgbClr val="002060"/>
                </a:solidFill>
              </a:rPr>
              <a:t>In pairs, discuss:</a:t>
            </a: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endParaRPr lang="en-GB" dirty="0">
              <a:solidFill>
                <a:srgbClr val="003B61"/>
              </a:solidFill>
            </a:endParaRP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 smtClean="0">
                <a:solidFill>
                  <a:srgbClr val="003B61"/>
                </a:solidFill>
              </a:rPr>
              <a:t>If </a:t>
            </a:r>
            <a:r>
              <a:rPr lang="en-GB" dirty="0">
                <a:solidFill>
                  <a:srgbClr val="003B61"/>
                </a:solidFill>
              </a:rPr>
              <a:t>you were the person in the advert what would you want people to know about you?</a:t>
            </a:r>
            <a:endParaRPr dirty="0"/>
          </a:p>
          <a:p>
            <a:pPr marL="241294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3B61"/>
              </a:solidFill>
            </a:endParaRP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3B61"/>
                </a:solidFill>
              </a:rPr>
              <a:t>What aspects make up your identity?</a:t>
            </a:r>
            <a:endParaRPr dirty="0"/>
          </a:p>
          <a:p>
            <a:pPr marL="241294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3B61"/>
              </a:solidFill>
            </a:endParaRP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3B61"/>
                </a:solidFill>
              </a:rPr>
              <a:t>Who has played a part in shaping your identity so far in your life?</a:t>
            </a:r>
            <a:endParaRPr dirty="0"/>
          </a:p>
          <a:p>
            <a:pPr marL="241294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3B61"/>
              </a:solidFill>
            </a:endParaRP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3B61"/>
                </a:solidFill>
              </a:rPr>
              <a:t>What events in your life have shaped your identity?</a:t>
            </a:r>
            <a:endParaRPr dirty="0"/>
          </a:p>
          <a:p>
            <a:pPr marL="241294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3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740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3200" dirty="0">
                <a:solidFill>
                  <a:srgbClr val="002060"/>
                </a:solidFill>
              </a:rPr>
              <a:t>Identity </a:t>
            </a:r>
            <a:r>
              <a:rPr lang="en-GB" sz="3200" dirty="0" smtClean="0">
                <a:solidFill>
                  <a:srgbClr val="002060"/>
                </a:solidFill>
              </a:rPr>
              <a:t>circles </a:t>
            </a:r>
            <a:r>
              <a:rPr lang="en-GB" sz="3200" dirty="0">
                <a:solidFill>
                  <a:srgbClr val="002060"/>
                </a:solidFill>
              </a:rPr>
              <a:t>exercise 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4387625" y="2078075"/>
            <a:ext cx="3364500" cy="3270300"/>
          </a:xfrm>
          <a:prstGeom prst="ellipse">
            <a:avLst/>
          </a:prstGeom>
          <a:solidFill>
            <a:srgbClr val="FF7840"/>
          </a:solidFill>
          <a:ln w="28575" cap="flat" cmpd="sng">
            <a:solidFill>
              <a:srgbClr val="003B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41293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FFFFFF"/>
                </a:solidFill>
              </a:rPr>
              <a:t>Draw a picture of yourself in the middle circle and add your name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8013600" y="1946425"/>
            <a:ext cx="1596600" cy="1558800"/>
          </a:xfrm>
          <a:prstGeom prst="ellipse">
            <a:avLst/>
          </a:prstGeom>
          <a:solidFill>
            <a:srgbClr val="FF7840"/>
          </a:solidFill>
          <a:ln w="28575" cap="flat" cmpd="sng">
            <a:solidFill>
              <a:srgbClr val="003B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41293" lvl="0" indent="-1947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200"/>
              <a:buFont typeface="Noto Sans Symbols"/>
              <a:buChar char="⮚"/>
            </a:pPr>
            <a:endParaRPr sz="1200"/>
          </a:p>
        </p:txBody>
      </p:sp>
      <p:sp>
        <p:nvSpPr>
          <p:cNvPr id="179" name="Google Shape;179;p27"/>
          <p:cNvSpPr txBox="1"/>
          <p:nvPr/>
        </p:nvSpPr>
        <p:spPr>
          <a:xfrm>
            <a:off x="7923147" y="2130600"/>
            <a:ext cx="1596600" cy="9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41293" lvl="0" indent="-232827" algn="ctr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Font typeface="Noto Sans Symbols"/>
              <a:buChar char="⮚"/>
            </a:pPr>
            <a:r>
              <a:rPr lang="en-GB" b="1" dirty="0">
                <a:solidFill>
                  <a:srgbClr val="FFFFFF"/>
                </a:solidFill>
              </a:rPr>
              <a:t>Important people or influences</a:t>
            </a:r>
            <a:r>
              <a:rPr lang="en-GB" sz="1200" b="1" dirty="0">
                <a:solidFill>
                  <a:srgbClr val="FFFFFF"/>
                </a:solidFill>
              </a:rPr>
              <a:t> </a:t>
            </a:r>
            <a:endParaRPr sz="1200" b="1" dirty="0">
              <a:solidFill>
                <a:srgbClr val="FFFFFF"/>
              </a:solidFill>
            </a:endParaRPr>
          </a:p>
          <a:p>
            <a:pPr marL="241293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FFFFFF"/>
                </a:solidFill>
              </a:rPr>
              <a:t>in your life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80" name="Google Shape;180;p27"/>
          <p:cNvSpPr/>
          <p:nvPr/>
        </p:nvSpPr>
        <p:spPr>
          <a:xfrm>
            <a:off x="5820374" y="270110"/>
            <a:ext cx="1596600" cy="1558800"/>
          </a:xfrm>
          <a:prstGeom prst="ellipse">
            <a:avLst/>
          </a:prstGeom>
          <a:solidFill>
            <a:srgbClr val="FF7840"/>
          </a:solidFill>
          <a:ln w="28575" cap="flat" cmpd="sng">
            <a:solidFill>
              <a:srgbClr val="003B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41293" lvl="0" indent="-1947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200"/>
              <a:buFont typeface="Noto Sans Symbols"/>
              <a:buChar char="⮚"/>
            </a:pPr>
            <a:endParaRPr sz="1200"/>
          </a:p>
        </p:txBody>
      </p:sp>
      <p:sp>
        <p:nvSpPr>
          <p:cNvPr id="181" name="Google Shape;181;p27"/>
          <p:cNvSpPr txBox="1"/>
          <p:nvPr/>
        </p:nvSpPr>
        <p:spPr>
          <a:xfrm>
            <a:off x="5820374" y="473297"/>
            <a:ext cx="1596600" cy="9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</a:rPr>
              <a:t>Physical characteristics</a:t>
            </a:r>
            <a:r>
              <a:rPr lang="en-GB" sz="1200" b="1" dirty="0">
                <a:solidFill>
                  <a:srgbClr val="FFFFFF"/>
                </a:solidFill>
              </a:rPr>
              <a:t> </a:t>
            </a:r>
            <a:endParaRPr sz="12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FFFFFF"/>
                </a:solidFill>
              </a:rPr>
              <a:t>What do you look like?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7321187" y="5037536"/>
            <a:ext cx="1665900" cy="1558800"/>
          </a:xfrm>
          <a:prstGeom prst="ellipse">
            <a:avLst/>
          </a:prstGeom>
          <a:solidFill>
            <a:srgbClr val="FF7840"/>
          </a:solidFill>
          <a:ln w="28575" cap="flat" cmpd="sng">
            <a:solidFill>
              <a:srgbClr val="003B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41293" lvl="0" indent="-1947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200"/>
              <a:buFont typeface="Noto Sans Symbols"/>
              <a:buChar char="⮚"/>
            </a:pPr>
            <a:endParaRPr sz="1200"/>
          </a:p>
        </p:txBody>
      </p:sp>
      <p:sp>
        <p:nvSpPr>
          <p:cNvPr id="183" name="Google Shape;183;p27"/>
          <p:cNvSpPr txBox="1"/>
          <p:nvPr/>
        </p:nvSpPr>
        <p:spPr>
          <a:xfrm>
            <a:off x="7275312" y="5080293"/>
            <a:ext cx="1596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41293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</a:rPr>
              <a:t>Strengths </a:t>
            </a:r>
            <a:r>
              <a:rPr lang="en-GB" sz="1200" dirty="0">
                <a:solidFill>
                  <a:srgbClr val="FFFFFF"/>
                </a:solidFill>
              </a:rPr>
              <a:t> What are you good at? Include something you are proud of or pleased with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2852738" y="4619804"/>
            <a:ext cx="1708200" cy="1630800"/>
          </a:xfrm>
          <a:prstGeom prst="ellipse">
            <a:avLst/>
          </a:prstGeom>
          <a:solidFill>
            <a:srgbClr val="FF7840"/>
          </a:solidFill>
          <a:ln w="28575" cap="flat" cmpd="sng">
            <a:solidFill>
              <a:srgbClr val="003B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41293" lvl="0" indent="-1947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200"/>
              <a:buFont typeface="Noto Sans Symbols"/>
              <a:buChar char="⮚"/>
            </a:pPr>
            <a:endParaRPr sz="1200"/>
          </a:p>
        </p:txBody>
      </p:sp>
      <p:sp>
        <p:nvSpPr>
          <p:cNvPr id="185" name="Google Shape;185;p27"/>
          <p:cNvSpPr txBox="1"/>
          <p:nvPr/>
        </p:nvSpPr>
        <p:spPr>
          <a:xfrm>
            <a:off x="2908538" y="4771443"/>
            <a:ext cx="1596600" cy="9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</a:rPr>
              <a:t>Weaknesses</a:t>
            </a:r>
            <a:r>
              <a:rPr lang="en-GB" sz="1200" b="1" dirty="0">
                <a:solidFill>
                  <a:srgbClr val="FFFFFF"/>
                </a:solidFill>
              </a:rPr>
              <a:t> </a:t>
            </a:r>
            <a:endParaRPr sz="12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FFFFFF"/>
                </a:solidFill>
              </a:rPr>
              <a:t>What are you struggling with, your challenges and improvements?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86" name="Google Shape;186;p27"/>
          <p:cNvSpPr/>
          <p:nvPr/>
        </p:nvSpPr>
        <p:spPr>
          <a:xfrm>
            <a:off x="2805075" y="1364843"/>
            <a:ext cx="1596600" cy="1558800"/>
          </a:xfrm>
          <a:prstGeom prst="ellipse">
            <a:avLst/>
          </a:prstGeom>
          <a:solidFill>
            <a:srgbClr val="FF7840"/>
          </a:solidFill>
          <a:ln w="28575" cap="flat" cmpd="sng">
            <a:solidFill>
              <a:srgbClr val="003B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41293" lvl="0" indent="-1947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200"/>
              <a:buFont typeface="Noto Sans Symbols"/>
              <a:buChar char="⮚"/>
            </a:pPr>
            <a:endParaRPr sz="1200"/>
          </a:p>
        </p:txBody>
      </p:sp>
      <p:sp>
        <p:nvSpPr>
          <p:cNvPr id="187" name="Google Shape;187;p27"/>
          <p:cNvSpPr txBox="1"/>
          <p:nvPr/>
        </p:nvSpPr>
        <p:spPr>
          <a:xfrm>
            <a:off x="2810249" y="1478575"/>
            <a:ext cx="1596600" cy="9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</a:rPr>
              <a:t>Goals and aspirations</a:t>
            </a:r>
            <a:r>
              <a:rPr lang="en-GB" sz="1200" b="1" dirty="0">
                <a:solidFill>
                  <a:srgbClr val="FFFFFF"/>
                </a:solidFill>
              </a:rPr>
              <a:t> </a:t>
            </a:r>
            <a:endParaRPr sz="12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FFFFFF"/>
                </a:solidFill>
              </a:rPr>
              <a:t>What’s important to you? </a:t>
            </a:r>
            <a:r>
              <a:rPr lang="en-GB" sz="1200" dirty="0" smtClean="0">
                <a:solidFill>
                  <a:srgbClr val="FFFFFF"/>
                </a:solidFill>
              </a:rPr>
              <a:t>What are </a:t>
            </a:r>
            <a:r>
              <a:rPr lang="en-GB" sz="1200" dirty="0">
                <a:solidFill>
                  <a:srgbClr val="FFFFFF"/>
                </a:solidFill>
              </a:rPr>
              <a:t>your future dreams?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740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3200" dirty="0"/>
              <a:t>Identity </a:t>
            </a:r>
            <a:r>
              <a:rPr lang="en-GB" sz="3200" dirty="0" smtClean="0"/>
              <a:t>circles </a:t>
            </a:r>
            <a:r>
              <a:rPr lang="en-GB" sz="3200" dirty="0"/>
              <a:t>exercise </a:t>
            </a:r>
            <a:endParaRPr sz="3200" dirty="0"/>
          </a:p>
        </p:txBody>
      </p:sp>
      <p:sp>
        <p:nvSpPr>
          <p:cNvPr id="193" name="Google Shape;193;p28"/>
          <p:cNvSpPr/>
          <p:nvPr/>
        </p:nvSpPr>
        <p:spPr>
          <a:xfrm>
            <a:off x="4387625" y="2078075"/>
            <a:ext cx="3364500" cy="3270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41293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867" dirty="0">
              <a:solidFill>
                <a:srgbClr val="FFFFFF"/>
              </a:solidFill>
            </a:endParaRPr>
          </a:p>
          <a:p>
            <a:pPr marL="241293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867" dirty="0">
              <a:solidFill>
                <a:srgbClr val="FFFFFF"/>
              </a:solidFill>
            </a:endParaRPr>
          </a:p>
          <a:p>
            <a:pPr marL="241293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867" dirty="0">
              <a:solidFill>
                <a:srgbClr val="FFFFFF"/>
              </a:solidFill>
            </a:endParaRPr>
          </a:p>
          <a:p>
            <a:pPr marL="241293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867" dirty="0">
              <a:solidFill>
                <a:srgbClr val="FFFFFF"/>
              </a:solidFill>
            </a:endParaRPr>
          </a:p>
          <a:p>
            <a:pPr marL="241293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867" dirty="0">
              <a:solidFill>
                <a:srgbClr val="FFFFFF"/>
              </a:solidFill>
            </a:endParaRPr>
          </a:p>
          <a:p>
            <a:pPr marL="241293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867" dirty="0" smtClean="0">
              <a:solidFill>
                <a:srgbClr val="FFFFFF"/>
              </a:solidFill>
            </a:endParaRPr>
          </a:p>
          <a:p>
            <a:pPr marL="241293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867" dirty="0" smtClean="0">
              <a:solidFill>
                <a:srgbClr val="FFFFFF"/>
              </a:solidFill>
            </a:endParaRPr>
          </a:p>
          <a:p>
            <a:pPr marL="241293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867" dirty="0">
                <a:solidFill>
                  <a:srgbClr val="002060"/>
                </a:solidFill>
                <a:latin typeface="Pristina" panose="03060402040406080204" pitchFamily="66" charset="0"/>
              </a:rPr>
              <a:t>  </a:t>
            </a:r>
            <a:r>
              <a:rPr lang="en-GB" sz="1867" dirty="0" smtClean="0">
                <a:solidFill>
                  <a:srgbClr val="002060"/>
                </a:solidFill>
                <a:latin typeface="Pristina" panose="03060402040406080204" pitchFamily="66" charset="0"/>
              </a:rPr>
              <a:t>    </a:t>
            </a:r>
            <a:r>
              <a:rPr lang="en-GB" sz="1867" dirty="0">
                <a:solidFill>
                  <a:srgbClr val="002060"/>
                </a:solidFill>
                <a:latin typeface="Pristina" panose="03060402040406080204" pitchFamily="66" charset="0"/>
                <a:ea typeface="Pacifico"/>
                <a:cs typeface="Pacifico"/>
                <a:sym typeface="Pacifico"/>
              </a:rPr>
              <a:t>Gemma Baker</a:t>
            </a:r>
            <a:endParaRPr dirty="0">
              <a:solidFill>
                <a:srgbClr val="002060"/>
              </a:solidFill>
              <a:latin typeface="Pristina" panose="03060402040406080204" pitchFamily="66" charset="0"/>
              <a:ea typeface="Pacifico"/>
              <a:cs typeface="Pacifico"/>
              <a:sym typeface="Pacifico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8120478" y="1836186"/>
            <a:ext cx="1924500" cy="1861800"/>
          </a:xfrm>
          <a:prstGeom prst="ellipse">
            <a:avLst/>
          </a:prstGeom>
          <a:solidFill>
            <a:srgbClr val="FF7840"/>
          </a:solidFill>
          <a:ln w="28575" cap="flat" cmpd="sng">
            <a:solidFill>
              <a:srgbClr val="003B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41293" lvl="0" indent="-1947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200"/>
              <a:buFont typeface="Noto Sans Symbols"/>
              <a:buChar char="⮚"/>
            </a:pPr>
            <a:endParaRPr sz="1200"/>
          </a:p>
        </p:txBody>
      </p:sp>
      <p:sp>
        <p:nvSpPr>
          <p:cNvPr id="195" name="Google Shape;195;p28"/>
          <p:cNvSpPr txBox="1"/>
          <p:nvPr/>
        </p:nvSpPr>
        <p:spPr>
          <a:xfrm>
            <a:off x="8037653" y="1897311"/>
            <a:ext cx="1819500" cy="9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41293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FFFF"/>
                </a:solidFill>
                <a:latin typeface="Pristina" panose="03060402040406080204" pitchFamily="66" charset="0"/>
                <a:ea typeface="Pacifico"/>
                <a:cs typeface="Pacifico"/>
                <a:sym typeface="Pacifico"/>
              </a:rPr>
              <a:t>Important people</a:t>
            </a:r>
            <a:endParaRPr sz="2000" b="1" dirty="0">
              <a:solidFill>
                <a:srgbClr val="FFFFFF"/>
              </a:solidFill>
              <a:latin typeface="Pristina" panose="03060402040406080204" pitchFamily="66" charset="0"/>
              <a:ea typeface="Pacifico"/>
              <a:cs typeface="Pacifico"/>
              <a:sym typeface="Pacifico"/>
            </a:endParaRPr>
          </a:p>
          <a:p>
            <a:pPr marL="241293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Pristina" panose="03060402040406080204" pitchFamily="66" charset="0"/>
                <a:ea typeface="Pacifico"/>
                <a:cs typeface="Pacifico"/>
                <a:sym typeface="Pacifico"/>
              </a:rPr>
              <a:t>Mum, tennis coach, friends (especially Cat).</a:t>
            </a:r>
            <a:r>
              <a:rPr lang="en-GB" sz="2000" dirty="0">
                <a:solidFill>
                  <a:srgbClr val="FFFFFF"/>
                </a:solidFill>
                <a:latin typeface="Pristina" panose="03060402040406080204" pitchFamily="66" charset="0"/>
                <a:ea typeface="Pacifico"/>
                <a:cs typeface="Pacifico"/>
                <a:sym typeface="Pacifico"/>
              </a:rPr>
              <a:t> </a:t>
            </a:r>
            <a:endParaRPr sz="2000" dirty="0">
              <a:solidFill>
                <a:srgbClr val="FFFFFF"/>
              </a:solidFill>
              <a:latin typeface="Pristina" panose="03060402040406080204" pitchFamily="66" charset="0"/>
              <a:ea typeface="Pacifico"/>
              <a:cs typeface="Pacifico"/>
              <a:sym typeface="Pacifico"/>
            </a:endParaRPr>
          </a:p>
        </p:txBody>
      </p:sp>
      <p:sp>
        <p:nvSpPr>
          <p:cNvPr id="196" name="Google Shape;196;p28"/>
          <p:cNvSpPr/>
          <p:nvPr/>
        </p:nvSpPr>
        <p:spPr>
          <a:xfrm>
            <a:off x="5862525" y="184088"/>
            <a:ext cx="1596600" cy="1558800"/>
          </a:xfrm>
          <a:prstGeom prst="ellipse">
            <a:avLst/>
          </a:prstGeom>
          <a:solidFill>
            <a:srgbClr val="FF7840"/>
          </a:solidFill>
          <a:ln w="28575" cap="flat" cmpd="sng">
            <a:solidFill>
              <a:srgbClr val="003B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41293" lvl="0" indent="-1947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200"/>
              <a:buFont typeface="Noto Sans Symbols"/>
              <a:buChar char="⮚"/>
            </a:pPr>
            <a:endParaRPr sz="1200"/>
          </a:p>
        </p:txBody>
      </p:sp>
      <p:sp>
        <p:nvSpPr>
          <p:cNvPr id="197" name="Google Shape;197;p28"/>
          <p:cNvSpPr txBox="1"/>
          <p:nvPr/>
        </p:nvSpPr>
        <p:spPr>
          <a:xfrm>
            <a:off x="5861625" y="311463"/>
            <a:ext cx="1596600" cy="1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FFFFFF"/>
                </a:solidFill>
                <a:latin typeface="Pristina" panose="03060402040406080204" pitchFamily="66" charset="0"/>
                <a:ea typeface="Pacifico"/>
                <a:cs typeface="Pacifico"/>
                <a:sym typeface="Pacifico"/>
              </a:rPr>
              <a:t>Me</a:t>
            </a:r>
            <a:endParaRPr sz="2400" b="1" dirty="0">
              <a:solidFill>
                <a:srgbClr val="FFFFFF"/>
              </a:solidFill>
              <a:latin typeface="Pristina" panose="03060402040406080204" pitchFamily="66" charset="0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FFFF"/>
                </a:solidFill>
                <a:latin typeface="Pristina" panose="03060402040406080204" pitchFamily="66" charset="0"/>
                <a:ea typeface="Pacifico"/>
                <a:cs typeface="Pacifico"/>
                <a:sym typeface="Pacifico"/>
              </a:rPr>
              <a:t>Blonde, hazel eyes, petite, tall </a:t>
            </a:r>
            <a:endParaRPr sz="1800" dirty="0">
              <a:solidFill>
                <a:srgbClr val="FFFFFF"/>
              </a:solidFill>
              <a:latin typeface="Pristina" panose="03060402040406080204" pitchFamily="66" charset="0"/>
              <a:ea typeface="Pacifico"/>
              <a:cs typeface="Pacifico"/>
              <a:sym typeface="Pacifico"/>
            </a:endParaRPr>
          </a:p>
        </p:txBody>
      </p:sp>
      <p:sp>
        <p:nvSpPr>
          <p:cNvPr id="198" name="Google Shape;198;p28"/>
          <p:cNvSpPr/>
          <p:nvPr/>
        </p:nvSpPr>
        <p:spPr>
          <a:xfrm>
            <a:off x="7300200" y="4540636"/>
            <a:ext cx="2197200" cy="2125200"/>
          </a:xfrm>
          <a:prstGeom prst="ellipse">
            <a:avLst/>
          </a:prstGeom>
          <a:solidFill>
            <a:srgbClr val="FF7840"/>
          </a:solidFill>
          <a:ln w="28575" cap="flat" cmpd="sng">
            <a:solidFill>
              <a:srgbClr val="003B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41293" lvl="0" indent="-1947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200"/>
              <a:buFont typeface="Noto Sans Symbols"/>
              <a:buChar char="⮚"/>
            </a:pPr>
            <a:endParaRPr sz="1200"/>
          </a:p>
        </p:txBody>
      </p:sp>
      <p:sp>
        <p:nvSpPr>
          <p:cNvPr id="199" name="Google Shape;199;p28"/>
          <p:cNvSpPr txBox="1"/>
          <p:nvPr/>
        </p:nvSpPr>
        <p:spPr>
          <a:xfrm>
            <a:off x="7149562" y="4688786"/>
            <a:ext cx="22335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41293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FFFF"/>
                </a:solidFill>
                <a:latin typeface="Pristina" panose="03060402040406080204" pitchFamily="66" charset="0"/>
                <a:ea typeface="Pacifico"/>
                <a:cs typeface="Pacifico"/>
                <a:sym typeface="Pacifico"/>
              </a:rPr>
              <a:t>Strengths</a:t>
            </a:r>
            <a:endParaRPr sz="2000" b="1" dirty="0">
              <a:solidFill>
                <a:srgbClr val="FFFFFF"/>
              </a:solidFill>
              <a:latin typeface="Pristina" panose="03060402040406080204" pitchFamily="66" charset="0"/>
              <a:ea typeface="Pacifico"/>
              <a:cs typeface="Pacifico"/>
              <a:sym typeface="Pacifico"/>
            </a:endParaRPr>
          </a:p>
          <a:p>
            <a:pPr marL="241293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Pristina" panose="03060402040406080204" pitchFamily="66" charset="0"/>
                <a:ea typeface="Pacifico"/>
                <a:cs typeface="Pacifico"/>
                <a:sym typeface="Pacifico"/>
              </a:rPr>
              <a:t>Good at sports (tennis), won regional tennis championship. Achieved Prefect at school. Good at science and maths. </a:t>
            </a:r>
            <a:endParaRPr sz="1600" dirty="0">
              <a:solidFill>
                <a:srgbClr val="FFFFFF"/>
              </a:solidFill>
              <a:latin typeface="Pristina" panose="03060402040406080204" pitchFamily="66" charset="0"/>
              <a:ea typeface="Pacifico"/>
              <a:cs typeface="Pacifico"/>
              <a:sym typeface="Pacifico"/>
            </a:endParaRPr>
          </a:p>
        </p:txBody>
      </p:sp>
      <p:sp>
        <p:nvSpPr>
          <p:cNvPr id="200" name="Google Shape;200;p28"/>
          <p:cNvSpPr/>
          <p:nvPr/>
        </p:nvSpPr>
        <p:spPr>
          <a:xfrm>
            <a:off x="2747776" y="4477527"/>
            <a:ext cx="1708200" cy="1630800"/>
          </a:xfrm>
          <a:prstGeom prst="ellipse">
            <a:avLst/>
          </a:prstGeom>
          <a:solidFill>
            <a:srgbClr val="FF7840"/>
          </a:solidFill>
          <a:ln w="28575" cap="flat" cmpd="sng">
            <a:solidFill>
              <a:srgbClr val="003B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41293" lvl="0" indent="-1947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200"/>
              <a:buFont typeface="Noto Sans Symbols"/>
              <a:buChar char="⮚"/>
            </a:pPr>
            <a:endParaRPr sz="1200"/>
          </a:p>
        </p:txBody>
      </p:sp>
      <p:sp>
        <p:nvSpPr>
          <p:cNvPr id="201" name="Google Shape;201;p28"/>
          <p:cNvSpPr txBox="1"/>
          <p:nvPr/>
        </p:nvSpPr>
        <p:spPr>
          <a:xfrm>
            <a:off x="2813501" y="4698152"/>
            <a:ext cx="1596600" cy="12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FFFF"/>
                </a:solidFill>
                <a:latin typeface="Pristina" panose="03060402040406080204" pitchFamily="66" charset="0"/>
                <a:ea typeface="Pacifico"/>
                <a:cs typeface="Pacifico"/>
                <a:sym typeface="Pacifico"/>
              </a:rPr>
              <a:t>Weaknesses </a:t>
            </a:r>
            <a:endParaRPr sz="2000" b="1" dirty="0">
              <a:solidFill>
                <a:srgbClr val="FFFFFF"/>
              </a:solidFill>
              <a:latin typeface="Pristina" panose="03060402040406080204" pitchFamily="66" charset="0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Pristina" panose="03060402040406080204" pitchFamily="66" charset="0"/>
                <a:ea typeface="Pacifico"/>
                <a:cs typeface="Pacifico"/>
                <a:sym typeface="Pacifico"/>
              </a:rPr>
              <a:t>Am very shy. Not very organised either.</a:t>
            </a:r>
            <a:endParaRPr sz="1600" dirty="0">
              <a:solidFill>
                <a:srgbClr val="FFFFFF"/>
              </a:solidFill>
              <a:latin typeface="Pristina" panose="03060402040406080204" pitchFamily="66" charset="0"/>
              <a:ea typeface="Pacifico"/>
              <a:cs typeface="Pacifico"/>
              <a:sym typeface="Pacifico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2515124" y="1429467"/>
            <a:ext cx="1755900" cy="1699500"/>
          </a:xfrm>
          <a:prstGeom prst="ellipse">
            <a:avLst/>
          </a:prstGeom>
          <a:solidFill>
            <a:srgbClr val="FF7840"/>
          </a:solidFill>
          <a:ln w="28575" cap="flat" cmpd="sng">
            <a:solidFill>
              <a:srgbClr val="003B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41293" lvl="0" indent="-1947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200"/>
              <a:buFont typeface="Noto Sans Symbols"/>
              <a:buChar char="⮚"/>
            </a:pPr>
            <a:endParaRPr sz="1200"/>
          </a:p>
        </p:txBody>
      </p:sp>
      <p:sp>
        <p:nvSpPr>
          <p:cNvPr id="203" name="Google Shape;203;p28"/>
          <p:cNvSpPr txBox="1"/>
          <p:nvPr/>
        </p:nvSpPr>
        <p:spPr>
          <a:xfrm>
            <a:off x="2562849" y="1353267"/>
            <a:ext cx="1596600" cy="16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FFFF"/>
                </a:solidFill>
                <a:latin typeface="Pristina" panose="03060402040406080204" pitchFamily="66" charset="0"/>
                <a:ea typeface="Pacifico"/>
                <a:cs typeface="Pacifico"/>
                <a:sym typeface="Pacifico"/>
              </a:rPr>
              <a:t>Goals</a:t>
            </a:r>
            <a:endParaRPr sz="2000" b="1" dirty="0">
              <a:solidFill>
                <a:srgbClr val="FFFFFF"/>
              </a:solidFill>
              <a:latin typeface="Pristina" panose="03060402040406080204" pitchFamily="66" charset="0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Pristina" panose="03060402040406080204" pitchFamily="66" charset="0"/>
                <a:ea typeface="Pacifico"/>
                <a:cs typeface="Pacifico"/>
                <a:sym typeface="Pacifico"/>
              </a:rPr>
              <a:t>Wish to play at Wimbledon. Want to pass all my GCSEs. Go to university.</a:t>
            </a:r>
            <a:endParaRPr sz="1600" dirty="0">
              <a:solidFill>
                <a:srgbClr val="FFFFFF"/>
              </a:solidFill>
              <a:latin typeface="Pristina" panose="03060402040406080204" pitchFamily="66" charset="0"/>
              <a:ea typeface="Pacifico"/>
              <a:cs typeface="Pacifico"/>
              <a:sym typeface="Pacifico"/>
            </a:endParaRPr>
          </a:p>
        </p:txBody>
      </p:sp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7275" y="2562900"/>
            <a:ext cx="2125200" cy="2125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28"/>
          <p:cNvCxnSpPr>
            <a:endCxn id="204" idx="2"/>
          </p:cNvCxnSpPr>
          <p:nvPr/>
        </p:nvCxnSpPr>
        <p:spPr>
          <a:xfrm>
            <a:off x="5751075" y="4592700"/>
            <a:ext cx="298800" cy="954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8"/>
          <p:cNvCxnSpPr>
            <a:stCxn id="204" idx="2"/>
          </p:cNvCxnSpPr>
          <p:nvPr/>
        </p:nvCxnSpPr>
        <p:spPr>
          <a:xfrm rot="10800000" flipH="1">
            <a:off x="6049875" y="4627200"/>
            <a:ext cx="408900" cy="609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74038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3200" dirty="0"/>
              <a:t>How can self awareness help you?</a:t>
            </a:r>
            <a:endParaRPr sz="3200" dirty="0"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609599" y="1236993"/>
            <a:ext cx="600221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Value yourself as an individual </a:t>
            </a:r>
            <a:r>
              <a:rPr lang="en-GB" dirty="0" smtClean="0">
                <a:solidFill>
                  <a:srgbClr val="002060"/>
                </a:solidFill>
              </a:rPr>
              <a:t>and </a:t>
            </a:r>
            <a:r>
              <a:rPr lang="en-GB" dirty="0">
                <a:solidFill>
                  <a:srgbClr val="002060"/>
                </a:solidFill>
              </a:rPr>
              <a:t>appreciate what you are good </a:t>
            </a:r>
            <a:r>
              <a:rPr lang="en-GB" dirty="0" smtClean="0">
                <a:solidFill>
                  <a:srgbClr val="002060"/>
                </a:solidFill>
              </a:rPr>
              <a:t>at</a:t>
            </a:r>
          </a:p>
          <a:p>
            <a:pPr marL="8467" lvl="0" indent="0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2060"/>
              </a:solidFill>
            </a:endParaRP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Develop your </a:t>
            </a:r>
            <a:r>
              <a:rPr lang="en-GB" dirty="0" smtClean="0">
                <a:solidFill>
                  <a:srgbClr val="002060"/>
                </a:solidFill>
              </a:rPr>
              <a:t>strengths</a:t>
            </a: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endParaRPr dirty="0">
              <a:solidFill>
                <a:srgbClr val="002060"/>
              </a:solidFill>
            </a:endParaRP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Set goals for </a:t>
            </a:r>
            <a:r>
              <a:rPr lang="en-GB" dirty="0" smtClean="0">
                <a:solidFill>
                  <a:srgbClr val="002060"/>
                </a:solidFill>
              </a:rPr>
              <a:t>yourself</a:t>
            </a: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endParaRPr dirty="0">
              <a:solidFill>
                <a:srgbClr val="002060"/>
              </a:solidFill>
            </a:endParaRP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Improve your </a:t>
            </a:r>
            <a:r>
              <a:rPr lang="en-GB" dirty="0" smtClean="0">
                <a:solidFill>
                  <a:srgbClr val="002060"/>
                </a:solidFill>
              </a:rPr>
              <a:t>self-esteem</a:t>
            </a: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endParaRPr dirty="0">
              <a:solidFill>
                <a:srgbClr val="002060"/>
              </a:solidFill>
            </a:endParaRP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Understand how others perceive you and react to you in the ways they </a:t>
            </a:r>
            <a:r>
              <a:rPr lang="en-GB" dirty="0" smtClean="0">
                <a:solidFill>
                  <a:srgbClr val="002060"/>
                </a:solidFill>
              </a:rPr>
              <a:t>do</a:t>
            </a: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endParaRPr dirty="0">
              <a:solidFill>
                <a:srgbClr val="002060"/>
              </a:solidFill>
            </a:endParaRP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Empathise with others more effectively, leading to better relationships </a:t>
            </a:r>
            <a:endParaRPr dirty="0">
              <a:solidFill>
                <a:srgbClr val="002060"/>
              </a:solidFill>
            </a:endParaRPr>
          </a:p>
          <a:p>
            <a:pPr marL="241294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3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uiExpand="1" build="p"/>
    </p:bldLst>
  </p:timing>
</p:sld>
</file>

<file path=ppt/theme/theme1.xml><?xml version="1.0" encoding="utf-8"?>
<a:theme xmlns:a="http://schemas.openxmlformats.org/drawingml/2006/main" name="New meta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meta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411</Words>
  <Application>Microsoft Office PowerPoint</Application>
  <PresentationFormat>Widescreen</PresentationFormat>
  <Paragraphs>86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Pristina</vt:lpstr>
      <vt:lpstr>Pacifico</vt:lpstr>
      <vt:lpstr>Arial</vt:lpstr>
      <vt:lpstr>Noto Sans Symbols</vt:lpstr>
      <vt:lpstr>New meta</vt:lpstr>
      <vt:lpstr>New meta</vt:lpstr>
      <vt:lpstr>Self awareness</vt:lpstr>
      <vt:lpstr>Task</vt:lpstr>
      <vt:lpstr>Class discussion</vt:lpstr>
      <vt:lpstr>Self awareness definition</vt:lpstr>
      <vt:lpstr>Task</vt:lpstr>
      <vt:lpstr>Identity circles exercise </vt:lpstr>
      <vt:lpstr>Identity circles exercise </vt:lpstr>
      <vt:lpstr>How can self awareness help you?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awareness</dc:title>
  <dc:creator>Jo Carrington</dc:creator>
  <cp:lastModifiedBy>Jo Carrington</cp:lastModifiedBy>
  <cp:revision>8</cp:revision>
  <dcterms:modified xsi:type="dcterms:W3CDTF">2022-08-18T09:30:42Z</dcterms:modified>
</cp:coreProperties>
</file>