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9" r:id="rId2"/>
    <p:sldMasterId id="2147483674" r:id="rId3"/>
    <p:sldMasterId id="2147483683" r:id="rId4"/>
    <p:sldMasterId id="2147483687" r:id="rId5"/>
    <p:sldMasterId id="2147483713" r:id="rId6"/>
    <p:sldMasterId id="2147483750" r:id="rId7"/>
  </p:sldMasterIdLst>
  <p:notesMasterIdLst>
    <p:notesMasterId r:id="rId25"/>
  </p:notesMasterIdLst>
  <p:sldIdLst>
    <p:sldId id="256" r:id="rId8"/>
    <p:sldId id="258" r:id="rId9"/>
    <p:sldId id="259" r:id="rId10"/>
    <p:sldId id="260" r:id="rId11"/>
    <p:sldId id="287" r:id="rId12"/>
    <p:sldId id="261" r:id="rId13"/>
    <p:sldId id="273" r:id="rId14"/>
    <p:sldId id="274" r:id="rId15"/>
    <p:sldId id="275" r:id="rId16"/>
    <p:sldId id="277" r:id="rId17"/>
    <p:sldId id="278" r:id="rId18"/>
    <p:sldId id="279" r:id="rId19"/>
    <p:sldId id="281" r:id="rId20"/>
    <p:sldId id="271" r:id="rId21"/>
    <p:sldId id="282" r:id="rId22"/>
    <p:sldId id="284" r:id="rId23"/>
    <p:sldId id="286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457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20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48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38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37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38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4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8607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126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95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05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498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00969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867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211637304"/>
      </p:ext>
    </p:extLst>
  </p:cSld>
  <p:clrMapOvr>
    <a:masterClrMapping/>
  </p:clrMapOvr>
  <p:transition>
    <p:zoom dir="in"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096423877"/>
      </p:ext>
    </p:extLst>
  </p:cSld>
  <p:clrMapOvr>
    <a:masterClrMapping/>
  </p:clrMapOvr>
  <p:transition>
    <p:zoom dir="in"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 Box 134"/>
          <p:cNvSpPr txBox="1">
            <a:spLocks noChangeArrowheads="1"/>
          </p:cNvSpPr>
          <p:nvPr/>
        </p:nvSpPr>
        <p:spPr bwMode="auto">
          <a:xfrm>
            <a:off x="239185" y="1"/>
            <a:ext cx="4703233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Morrisby</a:t>
            </a:r>
            <a:endParaRPr lang="en-US" sz="4800">
              <a:solidFill>
                <a:srgbClr val="FFFFFF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18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2011 The Morrisby Organisation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>
                <a:solidFill>
                  <a:srgbClr val="FFFFFF"/>
                </a:solidFill>
              </a:rPr>
              <a:t>Focus 31 North, Cleveland Rd, Hemel Hempstead, HP2 7EY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>
                <a:solidFill>
                  <a:srgbClr val="FFFFFF"/>
                </a:solidFill>
              </a:rPr>
              <a:t>Tel: 01442 215521 - Fax: 01442 240531</a:t>
            </a:r>
            <a:endParaRPr lang="en-GB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531"/>
      </p:ext>
    </p:extLst>
  </p:cSld>
  <p:clrMapOvr>
    <a:masterClrMapping/>
  </p:clrMapOvr>
  <p:transition>
    <p:zoom dir="in"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40564274"/>
      </p:ext>
    </p:extLst>
  </p:cSld>
  <p:clrMapOvr>
    <a:masterClrMapping/>
  </p:clrMapOvr>
  <p:transition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47270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368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60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416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981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305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/>
            </a:lvl1pPr>
            <a:lvl2pPr>
              <a:buClr>
                <a:srgbClr val="CF142B"/>
              </a:buClr>
              <a:defRPr/>
            </a:lvl2pPr>
            <a:lvl3pPr>
              <a:buClr>
                <a:srgbClr val="CF142B"/>
              </a:buCl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59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340768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2" y="2348880"/>
            <a:ext cx="5456767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Clr>
                <a:srgbClr val="CF142B"/>
              </a:buClr>
              <a:defRPr sz="2400"/>
            </a:lvl2pPr>
            <a:lvl3pPr>
              <a:buClr>
                <a:srgbClr val="CF142B"/>
              </a:buClr>
              <a:defRPr sz="2000"/>
            </a:lvl3pPr>
            <a:lvl4pPr>
              <a:buClr>
                <a:srgbClr val="CF142B"/>
              </a:buClr>
              <a:defRPr sz="1800"/>
            </a:lvl4pPr>
            <a:lvl5pPr>
              <a:buClr>
                <a:srgbClr val="CF142B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348880"/>
            <a:ext cx="5458884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Clr>
                <a:srgbClr val="CF142B"/>
              </a:buClr>
              <a:defRPr sz="2400"/>
            </a:lvl2pPr>
            <a:lvl3pPr>
              <a:buClr>
                <a:srgbClr val="CF142B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98062"/>
      </p:ext>
    </p:extLst>
  </p:cSld>
  <p:clrMapOvr>
    <a:masterClrMapping/>
  </p:clrMapOvr>
  <p:transition/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276872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02758"/>
      </p:ext>
    </p:extLst>
  </p:cSld>
  <p:clrMapOvr>
    <a:masterClrMapping/>
  </p:clrMapOvr>
  <p:transition/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76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34076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382" y="2276872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276872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89137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179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268760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7205" y="2276822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171" y="2276822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82531"/>
      </p:ext>
    </p:extLst>
  </p:cSld>
  <p:clrMapOvr>
    <a:masterClrMapping/>
  </p:clrMapOvr>
  <p:transition/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21336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7633" y="4267200"/>
            <a:ext cx="11118851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35399"/>
      </p:ext>
    </p:extLst>
  </p:cSld>
  <p:clrMapOvr>
    <a:masterClrMapping/>
  </p:clrMapOvr>
  <p:transition/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21336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634" y="42672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42672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66901"/>
      </p:ext>
    </p:extLst>
  </p:cSld>
  <p:clrMapOvr>
    <a:masterClrMapping/>
  </p:clrMapOvr>
  <p:transition/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634" y="42672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1" y="2133600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43359"/>
      </p:ext>
    </p:extLst>
  </p:cSld>
  <p:clrMapOvr>
    <a:masterClrMapping/>
  </p:clrMapOvr>
  <p:transition/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7634" y="2133600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2133600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icon to add online image</a:t>
            </a:r>
            <a:endParaRPr lang="en-GB" noProof="0" smtClean="0"/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01898"/>
      </p:ext>
    </p:extLst>
  </p:cSld>
  <p:clrMapOvr>
    <a:masterClrMapping/>
  </p:clrMapOvr>
  <p:transition/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900">
                <a:solidFill>
                  <a:srgbClr val="000000"/>
                </a:solidFill>
                <a:latin typeface="Trebuchet MS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134"/>
          <p:cNvSpPr txBox="1">
            <a:spLocks noChangeArrowheads="1"/>
          </p:cNvSpPr>
          <p:nvPr/>
        </p:nvSpPr>
        <p:spPr bwMode="auto">
          <a:xfrm>
            <a:off x="239185" y="1"/>
            <a:ext cx="4703233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dirty="0">
                <a:solidFill>
                  <a:srgbClr val="FFFFFF"/>
                </a:solidFill>
                <a:latin typeface="Myriad Pro" pitchFamily="34" charset="0"/>
              </a:rPr>
              <a:t>Morrisby</a:t>
            </a:r>
            <a:endParaRPr lang="en-US" sz="480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18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© 2011 The Morrisby Organisation</a:t>
            </a: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mtClean="0">
                <a:solidFill>
                  <a:srgbClr val="FFFFFF"/>
                </a:solidFill>
              </a:rPr>
              <a:t>Focus 31 North, Cleveland Rd, Hemel Hempstead, HP2 7EY </a:t>
            </a: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mtClean="0">
                <a:solidFill>
                  <a:srgbClr val="FFFFFF"/>
                </a:solidFill>
              </a:rPr>
              <a:t>Tel: 01442 215521 - Fax: 01442 240531</a:t>
            </a:r>
            <a:endParaRPr lang="en-GB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94144"/>
      </p:ext>
    </p:extLst>
  </p:cSld>
  <p:clrMapOvr>
    <a:masterClrMapping/>
  </p:clrMapOvr>
  <p:transition>
    <p:zoom dir="in"/>
  </p:transition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891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325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/>
            </a:lvl1pPr>
            <a:lvl2pPr>
              <a:buClr>
                <a:srgbClr val="CF142B"/>
              </a:buClr>
              <a:defRPr/>
            </a:lvl2pPr>
            <a:lvl3pPr>
              <a:buClr>
                <a:srgbClr val="CF142B"/>
              </a:buCl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505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340768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2" y="2348880"/>
            <a:ext cx="5456767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Clr>
                <a:srgbClr val="CF142B"/>
              </a:buClr>
              <a:defRPr sz="2400"/>
            </a:lvl2pPr>
            <a:lvl3pPr>
              <a:buClr>
                <a:srgbClr val="CF142B"/>
              </a:buClr>
              <a:defRPr sz="2000"/>
            </a:lvl3pPr>
            <a:lvl4pPr>
              <a:buClr>
                <a:srgbClr val="CF142B"/>
              </a:buClr>
              <a:defRPr sz="1800"/>
            </a:lvl4pPr>
            <a:lvl5pPr>
              <a:buClr>
                <a:srgbClr val="CF142B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348880"/>
            <a:ext cx="5458884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Clr>
                <a:srgbClr val="CF142B"/>
              </a:buClr>
              <a:defRPr sz="2400"/>
            </a:lvl2pPr>
            <a:lvl3pPr>
              <a:buClr>
                <a:srgbClr val="CF142B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74819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331440240"/>
      </p:ext>
    </p:extLst>
  </p:cSld>
  <p:clrMapOvr>
    <a:masterClrMapping/>
  </p:clrMapOvr>
  <p:transition>
    <p:zoom dir="in"/>
  </p:transition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276872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30053"/>
      </p:ext>
    </p:extLst>
  </p:cSld>
  <p:clrMapOvr>
    <a:masterClrMapping/>
  </p:clrMapOvr>
  <p:transition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2012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787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34076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382" y="2276872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276872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31200"/>
      </p:ext>
    </p:extLst>
  </p:cSld>
  <p:clrMapOvr>
    <a:masterClrMapping/>
  </p:clrMapOvr>
  <p:transition/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268760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7205" y="2276822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171" y="2276822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99342"/>
      </p:ext>
    </p:extLst>
  </p:cSld>
  <p:clrMapOvr>
    <a:masterClrMapping/>
  </p:clrMapOvr>
  <p:transition/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21336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7633" y="4267200"/>
            <a:ext cx="11118851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42860"/>
      </p:ext>
    </p:extLst>
  </p:cSld>
  <p:clrMapOvr>
    <a:masterClrMapping/>
  </p:clrMapOvr>
  <p:transition/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21336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634" y="42672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42672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44630"/>
      </p:ext>
    </p:extLst>
  </p:cSld>
  <p:clrMapOvr>
    <a:masterClrMapping/>
  </p:clrMapOvr>
  <p:transition/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634" y="42672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1" y="2133600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08785"/>
      </p:ext>
    </p:extLst>
  </p:cSld>
  <p:clrMapOvr>
    <a:masterClrMapping/>
  </p:clrMapOvr>
  <p:transition/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7634" y="2133600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2133600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icon to add online image</a:t>
            </a:r>
            <a:endParaRPr lang="en-GB" noProof="0" smtClean="0"/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25926"/>
      </p:ext>
    </p:extLst>
  </p:cSld>
  <p:clrMapOvr>
    <a:masterClrMapping/>
  </p:clrMapOvr>
  <p:transition/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900">
                <a:solidFill>
                  <a:srgbClr val="000000"/>
                </a:solidFill>
                <a:latin typeface="Trebuchet MS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134"/>
          <p:cNvSpPr txBox="1">
            <a:spLocks noChangeArrowheads="1"/>
          </p:cNvSpPr>
          <p:nvPr/>
        </p:nvSpPr>
        <p:spPr bwMode="auto">
          <a:xfrm>
            <a:off x="239185" y="1"/>
            <a:ext cx="4703233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dirty="0">
                <a:solidFill>
                  <a:srgbClr val="FFFFFF"/>
                </a:solidFill>
                <a:latin typeface="Myriad Pro" pitchFamily="34" charset="0"/>
              </a:rPr>
              <a:t>Morrisby</a:t>
            </a:r>
            <a:endParaRPr lang="en-US" sz="480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18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24130"/>
      </p:ext>
    </p:extLst>
  </p:cSld>
  <p:clrMapOvr>
    <a:masterClrMapping/>
  </p:clrMapOvr>
  <p:transition>
    <p:zoom dir="in"/>
  </p:transition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13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042897047"/>
      </p:ext>
    </p:extLst>
  </p:cSld>
  <p:clrMapOvr>
    <a:masterClrMapping/>
  </p:clrMapOvr>
  <p:transition>
    <p:zoom dir="in"/>
  </p:transition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unset in the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111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14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94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erson on a compute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/>
          <a:stretch>
            <a:fillRect/>
          </a:stretch>
        </p:blipFill>
        <p:spPr bwMode="auto"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009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computer, sitting, laptop, you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67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8" r="8000"/>
          <a:stretch>
            <a:fillRect/>
          </a:stretch>
        </p:blipFill>
        <p:spPr bwMode="auto"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51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7A930D-8B6F-4963-B256-8C97987F8891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24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9" t="44746"/>
          <a:stretch>
            <a:fillRect/>
          </a:stretch>
        </p:blipFill>
        <p:spPr bwMode="auto"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7DF895-1F8B-40C0-8FA9-A89BFECDEFD8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39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5D19-F9B8-4A69-A648-66CE7D95CB2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650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food,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9515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3ACFB9-5B7E-4ECE-88F8-56ACA264AF4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85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 Box 134"/>
          <p:cNvSpPr txBox="1">
            <a:spLocks noChangeArrowheads="1"/>
          </p:cNvSpPr>
          <p:nvPr/>
        </p:nvSpPr>
        <p:spPr bwMode="auto">
          <a:xfrm>
            <a:off x="239185" y="1"/>
            <a:ext cx="4703233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Morrisby</a:t>
            </a:r>
            <a:endParaRPr lang="en-US" sz="4800">
              <a:solidFill>
                <a:srgbClr val="FFFFFF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18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77631"/>
      </p:ext>
    </p:extLst>
  </p:cSld>
  <p:clrMapOvr>
    <a:masterClrMapping/>
  </p:clrMapOvr>
  <p:transition>
    <p:zoom dir="in"/>
  </p:transition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ctr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650B7-DE89-4CEA-9340-E6901C9FF03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1135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E0C239-4F01-42E1-BB0D-A79C3D8A544E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643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screenshot of a computer scree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867" y="1900767"/>
            <a:ext cx="5393267" cy="3475567"/>
          </a:xfrm>
        </p:spPr>
        <p:txBody>
          <a:bodyPr spcFirstLastPara="1"/>
          <a:lstStyle/>
          <a:p>
            <a:pPr lvl="0"/>
            <a:r>
              <a:rPr lang="en-US" noProof="0" smtClean="0">
                <a:sym typeface="Arial"/>
              </a:rPr>
              <a:t>Click icon to add picture</a:t>
            </a:r>
            <a:endParaRPr lang="en-GB" noProof="0" dirty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27190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E19787-E83D-C54C-A65F-4596C595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266700"/>
            <a:ext cx="4428067" cy="5784851"/>
          </a:xfrm>
          <a:prstGeom prst="rect">
            <a:avLst/>
          </a:prstGeom>
          <a:effectLst>
            <a:outerShdw blurRad="266700" dist="1397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4770" y="449341"/>
            <a:ext cx="4091153" cy="5410684"/>
          </a:xfrm>
        </p:spPr>
        <p:txBody>
          <a:bodyPr spcFirstLastPara="1"/>
          <a:lstStyle/>
          <a:p>
            <a:pPr lvl="0"/>
            <a:r>
              <a:rPr lang="en-US" noProof="0" smtClean="0">
                <a:sym typeface="Arial"/>
              </a:rPr>
              <a:t>Click icon to add picture</a:t>
            </a:r>
            <a:endParaRPr lang="en-GB" noProof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05CD6C97-0903-49F2-806C-850BDE168578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324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1"/>
          <a:stretch>
            <a:fillRect/>
          </a:stretch>
        </p:blipFill>
        <p:spPr bwMode="auto"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60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67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398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Google Shape;22;p3"/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Google Shape;23;p3"/>
          <p:cNvSpPr txBox="1">
            <a:spLocks noGrp="1"/>
          </p:cNvSpPr>
          <p:nvPr>
            <p:ph type="dt" idx="17"/>
          </p:nvPr>
        </p:nvSpPr>
        <p:spPr/>
        <p:txBody>
          <a:bodyPr/>
          <a:lstStyle>
            <a:lvl1pPr>
              <a:defRPr/>
            </a:lvl1pPr>
          </a:lstStyle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65097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93BE021E-E6A3-714B-9F64-A5299520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826F760E-22AA-5442-81B5-5F216EC34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94CD8E-26A1-40CA-B78C-EC4131EC9E0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001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person sitting at a table using a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>
            <a:fillRect/>
          </a:stretch>
        </p:blipFill>
        <p:spPr bwMode="auto"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40407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9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4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5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84900045"/>
      </p:ext>
    </p:extLst>
  </p:cSld>
  <p:clrMapOvr>
    <a:masterClrMapping/>
  </p:clrMapOvr>
  <p:transition/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5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0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5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9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2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1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0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7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022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4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6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2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2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2011 The Morrisby Organisation</a:t>
            </a:r>
            <a:r>
              <a:rPr lang="en-GB" smtClean="0">
                <a:cs typeface="Times New Roman" pitchFamily="18" charset="0"/>
              </a:rPr>
              <a:t> •  </a:t>
            </a:r>
            <a:r>
              <a:rPr lang="en-GB" smtClean="0"/>
              <a:t>Focus 31 North, Cleveland Rd, Hemel Hempstead, HP2 7EY </a:t>
            </a:r>
            <a:r>
              <a:rPr lang="en-GB" smtClean="0">
                <a:cs typeface="Times New Roman" pitchFamily="18" charset="0"/>
              </a:rPr>
              <a:t>• </a:t>
            </a:r>
            <a:r>
              <a:rPr lang="en-GB" smtClean="0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14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0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5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6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8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z="900" b="0" dirty="0" smtClean="0">
                <a:solidFill>
                  <a:srgbClr val="FFFFFF"/>
                </a:solidFill>
              </a:rPr>
              <a:t>© 2017 The </a:t>
            </a:r>
            <a:r>
              <a:rPr lang="en-GB" sz="900" b="0" dirty="0" err="1" smtClean="0">
                <a:solidFill>
                  <a:srgbClr val="FFFFFF"/>
                </a:solidFill>
              </a:rPr>
              <a:t>Morrisby</a:t>
            </a:r>
            <a:r>
              <a:rPr lang="en-GB" sz="900" b="0" dirty="0" smtClean="0">
                <a:solidFill>
                  <a:srgbClr val="FFFFFF"/>
                </a:solidFill>
              </a:rPr>
              <a:t> Organisation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z="900" b="0" dirty="0" err="1" smtClean="0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 Place, Great </a:t>
            </a:r>
            <a:r>
              <a:rPr lang="en-GB" sz="900" b="0" dirty="0" err="1" smtClean="0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0" dirty="0" smtClean="0">
                <a:solidFill>
                  <a:srgbClr val="FFFFFF"/>
                </a:solidFill>
              </a:rPr>
              <a:t>, Hemel Hempstead, HP2 6EX 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0" dirty="0" smtClean="0">
                <a:solidFill>
                  <a:srgbClr val="FFFFFF"/>
                </a:solidFill>
              </a:rPr>
              <a:t>Tel: 0330 500 5000 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  <a:endParaRPr lang="en-GB" sz="900" b="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28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1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2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3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5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6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8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50" y="260649"/>
            <a:ext cx="2631553" cy="5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z="900" b="0" dirty="0" smtClean="0">
                <a:solidFill>
                  <a:srgbClr val="FFFFFF"/>
                </a:solidFill>
              </a:rPr>
              <a:t>© 2017 The </a:t>
            </a:r>
            <a:r>
              <a:rPr lang="en-GB" sz="900" b="0" dirty="0" err="1" smtClean="0">
                <a:solidFill>
                  <a:srgbClr val="FFFFFF"/>
                </a:solidFill>
              </a:rPr>
              <a:t>Morrisby</a:t>
            </a:r>
            <a:r>
              <a:rPr lang="en-GB" sz="900" b="0" dirty="0" smtClean="0">
                <a:solidFill>
                  <a:srgbClr val="FFFFFF"/>
                </a:solidFill>
              </a:rPr>
              <a:t> Organisation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z="900" b="0" dirty="0" err="1" smtClean="0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 Place, Great </a:t>
            </a:r>
            <a:r>
              <a:rPr lang="en-GB" sz="900" b="0" dirty="0" err="1" smtClean="0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0" dirty="0" smtClean="0">
                <a:solidFill>
                  <a:srgbClr val="FFFFFF"/>
                </a:solidFill>
              </a:rPr>
              <a:t>, Hemel Hempstead, HP2 6EX 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0" dirty="0" smtClean="0">
                <a:solidFill>
                  <a:srgbClr val="FFFFFF"/>
                </a:solidFill>
              </a:rPr>
              <a:t>Tel: 0330 500 5000 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  <a:endParaRPr lang="en-GB" sz="900" b="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5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6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8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z="900" b="0" dirty="0" smtClean="0">
                <a:solidFill>
                  <a:srgbClr val="FFFFFF"/>
                </a:solidFill>
              </a:rPr>
              <a:t>© 2017 The Morrisby Organisation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 •  Gaddesden Place, Great Gaddesden</a:t>
            </a:r>
            <a:r>
              <a:rPr lang="en-GB" sz="900" b="0" dirty="0" smtClean="0">
                <a:solidFill>
                  <a:srgbClr val="FFFFFF"/>
                </a:solidFill>
              </a:rPr>
              <a:t>, Hemel Hempstead, HP2 6EX 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0" dirty="0" smtClean="0">
                <a:solidFill>
                  <a:srgbClr val="FFFFFF"/>
                </a:solidFill>
              </a:rPr>
              <a:t>Tel: 0330 500 5000 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  <a:endParaRPr lang="en-GB" sz="900" b="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7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28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1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2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3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5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6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8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350" y="260649"/>
            <a:ext cx="2631553" cy="5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z="900" b="0" dirty="0" smtClean="0">
                <a:solidFill>
                  <a:srgbClr val="FFFFFF"/>
                </a:solidFill>
              </a:rPr>
              <a:t>© 2017 The Morrisby Organisation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 •  Gaddesden Place, Great Gaddesden</a:t>
            </a:r>
            <a:r>
              <a:rPr lang="en-GB" sz="900" b="0" dirty="0" smtClean="0">
                <a:solidFill>
                  <a:srgbClr val="FFFFFF"/>
                </a:solidFill>
              </a:rPr>
              <a:t>, Hemel Hempstead, HP2 6EX 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0" dirty="0" smtClean="0">
                <a:solidFill>
                  <a:srgbClr val="FFFFFF"/>
                </a:solidFill>
              </a:rPr>
              <a:t>Tel: 0330 500 5000 </a:t>
            </a:r>
            <a:r>
              <a:rPr lang="en-GB" sz="900" b="0" dirty="0" smtClean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  <a:endParaRPr lang="en-GB" sz="900" b="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900">
                <a:latin typeface="Trebuchet MS" pitchFamily="34" charset="0"/>
                <a:cs typeface="Arial" charset="0"/>
              </a:rPr>
              <a:t>  </a:t>
            </a:r>
            <a:r>
              <a:rPr lang="en-GB" sz="1400">
                <a:latin typeface="Trebuchet MS" pitchFamily="34" charset="0"/>
                <a:cs typeface="Arial" charset="0"/>
              </a:rPr>
              <a:t> </a:t>
            </a:r>
            <a:r>
              <a:rPr lang="en-GB" sz="900">
                <a:latin typeface="Trebuchet MS" pitchFamily="34" charset="0"/>
                <a:cs typeface="Arial" charset="0"/>
              </a:rPr>
              <a:t> </a:t>
            </a: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362" y="188641"/>
            <a:ext cx="2496276" cy="5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GB" sz="900" b="1" dirty="0" smtClean="0">
                <a:solidFill>
                  <a:srgbClr val="FFFFFF"/>
                </a:solidFill>
              </a:rPr>
              <a:t>© 2018 The </a:t>
            </a:r>
            <a:r>
              <a:rPr lang="en-GB" sz="900" b="1" dirty="0" err="1" smtClean="0">
                <a:solidFill>
                  <a:srgbClr val="FFFFFF"/>
                </a:solidFill>
              </a:rPr>
              <a:t>Morrisby</a:t>
            </a:r>
            <a:r>
              <a:rPr lang="en-GB" sz="900" b="1" dirty="0" smtClean="0">
                <a:solidFill>
                  <a:srgbClr val="FFFFFF"/>
                </a:solidFill>
              </a:rPr>
              <a:t> Organisation</a:t>
            </a:r>
            <a:r>
              <a:rPr lang="en-GB" sz="900" b="1" dirty="0" smtClean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z="900" b="1" dirty="0" err="1" smtClean="0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1" dirty="0" smtClean="0">
                <a:solidFill>
                  <a:srgbClr val="FFFFFF"/>
                </a:solidFill>
                <a:cs typeface="Times New Roman" pitchFamily="18" charset="0"/>
              </a:rPr>
              <a:t> Place, Great </a:t>
            </a:r>
            <a:r>
              <a:rPr lang="en-GB" sz="900" b="1" dirty="0" err="1" smtClean="0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1" dirty="0" smtClean="0">
                <a:solidFill>
                  <a:srgbClr val="FFFFFF"/>
                </a:solidFill>
              </a:rPr>
              <a:t>, Hemel Hempstead, HP2 6EX </a:t>
            </a:r>
            <a:r>
              <a:rPr lang="en-GB" sz="900" b="1" dirty="0" smtClean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1" dirty="0" smtClean="0">
                <a:solidFill>
                  <a:srgbClr val="FFFFFF"/>
                </a:solidFill>
              </a:rPr>
              <a:t>Tel: 0330 500 5000 </a:t>
            </a:r>
            <a:r>
              <a:rPr lang="en-GB" sz="900" b="1" dirty="0" smtClean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  <a:endParaRPr lang="en-GB" sz="9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900">
                <a:latin typeface="Trebuchet MS" pitchFamily="34" charset="0"/>
                <a:cs typeface="Arial" charset="0"/>
              </a:rPr>
              <a:t>  </a:t>
            </a:r>
            <a:r>
              <a:rPr lang="en-GB" sz="1400">
                <a:latin typeface="Trebuchet MS" pitchFamily="34" charset="0"/>
                <a:cs typeface="Arial" charset="0"/>
              </a:rPr>
              <a:t> </a:t>
            </a:r>
            <a:r>
              <a:rPr lang="en-GB" sz="900">
                <a:latin typeface="Trebuchet MS" pitchFamily="34" charset="0"/>
                <a:cs typeface="Arial" charset="0"/>
              </a:rPr>
              <a:t> </a:t>
            </a: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362" y="188641"/>
            <a:ext cx="2496276" cy="5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GB" sz="900" b="1" dirty="0" smtClean="0">
                <a:solidFill>
                  <a:srgbClr val="FFFFFF"/>
                </a:solidFill>
              </a:rPr>
              <a:t>© 2018 The </a:t>
            </a:r>
            <a:r>
              <a:rPr lang="en-GB" sz="900" b="1" dirty="0" err="1" smtClean="0">
                <a:solidFill>
                  <a:srgbClr val="FFFFFF"/>
                </a:solidFill>
              </a:rPr>
              <a:t>Morrisby</a:t>
            </a:r>
            <a:r>
              <a:rPr lang="en-GB" sz="900" b="1" dirty="0" smtClean="0">
                <a:solidFill>
                  <a:srgbClr val="FFFFFF"/>
                </a:solidFill>
              </a:rPr>
              <a:t> Organisation</a:t>
            </a:r>
            <a:r>
              <a:rPr lang="en-GB" sz="900" b="1" dirty="0" smtClean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z="900" b="1" dirty="0" err="1" smtClean="0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1" dirty="0" smtClean="0">
                <a:solidFill>
                  <a:srgbClr val="FFFFFF"/>
                </a:solidFill>
                <a:cs typeface="Times New Roman" pitchFamily="18" charset="0"/>
              </a:rPr>
              <a:t> Place, Great </a:t>
            </a:r>
            <a:r>
              <a:rPr lang="en-GB" sz="900" b="1" dirty="0" err="1" smtClean="0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1" dirty="0" smtClean="0">
                <a:solidFill>
                  <a:srgbClr val="FFFFFF"/>
                </a:solidFill>
              </a:rPr>
              <a:t>, Hemel Hempstead, HP2 6EX </a:t>
            </a:r>
            <a:r>
              <a:rPr lang="en-GB" sz="900" b="1" dirty="0" smtClean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1" dirty="0" smtClean="0">
                <a:solidFill>
                  <a:srgbClr val="FFFFFF"/>
                </a:solidFill>
              </a:rPr>
              <a:t>Tel: 0330 500 5000 </a:t>
            </a:r>
            <a:r>
              <a:rPr lang="en-GB" sz="900" b="1" dirty="0" smtClean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  <a:endParaRPr lang="en-GB" sz="9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29" name="Google Shape;13;p1"/>
          <p:cNvSpPr txBox="1">
            <a:spLocks noGrp="1"/>
          </p:cNvSpPr>
          <p:nvPr>
            <p:ph type="sldNum" idx="12"/>
          </p:nvPr>
        </p:nvSpPr>
        <p:spPr bwMode="auto"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fld id="{3DEA6A85-7CB4-42A2-9835-075A8FC6BBA4}" type="slidenum">
              <a:rPr lang="en-GB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338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90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FF7840"/>
        </a:buClr>
        <a:buFont typeface="Arial" panose="020B0604020202020204" pitchFamily="34" charset="0"/>
        <a:defRPr sz="1867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415888/number-of-employees-flexible-working-contracts-uk-by-typ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415888/number-of-employees-flexible-working-contracts-uk-by-typ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wor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mploymentandlabourmarket/peopleinwork/employmentandemployeetypes/bulletins/uklabourmarket/july202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mploymentandlabourmarket/peopleinwork/employmentandemployeetypes/bulletins/uklabourmarket/july202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mploymentandlabourmarket/peopleinwork/employmentandemployeetypes/bulletins/uklabourmarket/july202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mploymentandlabourmarket/peopleinwork/employmentandemployeetypes/bulletins/uklabourmarket/july20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mploymentandlabourmarket/peopleinwork/employmentandemployeetypes/bulletins/uklabourmarket/july20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dirty="0"/>
              <a:t>What is w</a:t>
            </a:r>
            <a:r>
              <a:rPr lang="en-GB" dirty="0" smtClean="0"/>
              <a:t>ork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6"/>
            <a:ext cx="10921140" cy="16331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 smtClean="0">
                <a:solidFill>
                  <a:srgbClr val="002060"/>
                </a:solidFill>
              </a:rPr>
              <a:t>Remember: </a:t>
            </a:r>
            <a:r>
              <a:rPr lang="en-GB" sz="1600" dirty="0">
                <a:solidFill>
                  <a:srgbClr val="002060"/>
                </a:solidFill>
              </a:rPr>
              <a:t>there </a:t>
            </a:r>
            <a:r>
              <a:rPr lang="en-GB" sz="1600" dirty="0" smtClean="0">
                <a:solidFill>
                  <a:srgbClr val="002060"/>
                </a:solidFill>
              </a:rPr>
              <a:t>1,653,000 </a:t>
            </a:r>
            <a:r>
              <a:rPr lang="en-GB" sz="1600" dirty="0" smtClean="0">
                <a:solidFill>
                  <a:srgbClr val="002060"/>
                </a:solidFill>
              </a:rPr>
              <a:t>people </a:t>
            </a:r>
            <a:r>
              <a:rPr lang="en-GB" sz="1600" dirty="0">
                <a:solidFill>
                  <a:srgbClr val="002060"/>
                </a:solidFill>
              </a:rPr>
              <a:t>on temporary contracts in the UK</a:t>
            </a:r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>is…</a:t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the </a:t>
            </a:r>
            <a:r>
              <a:rPr lang="en-GB" sz="2800" dirty="0">
                <a:solidFill>
                  <a:srgbClr val="002060"/>
                </a:solidFill>
              </a:rPr>
              <a:t>number of </a:t>
            </a:r>
            <a:r>
              <a:rPr lang="en-GB" sz="2800" dirty="0" smtClean="0">
                <a:solidFill>
                  <a:srgbClr val="002060"/>
                </a:solidFill>
              </a:rPr>
              <a:t>people who do a </a:t>
            </a:r>
            <a:r>
              <a:rPr lang="en-GB" sz="2800" b="1" dirty="0" smtClean="0">
                <a:solidFill>
                  <a:srgbClr val="002060"/>
                </a:solidFill>
              </a:rPr>
              <a:t>job share </a:t>
            </a:r>
            <a:r>
              <a:rPr lang="en-GB" sz="2800" dirty="0" smtClean="0">
                <a:solidFill>
                  <a:srgbClr val="002060"/>
                </a:solidFill>
              </a:rPr>
              <a:t>in the UK, higher or lower?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7068559" y="3709286"/>
            <a:ext cx="1922586" cy="121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Lower - </a:t>
            </a:r>
          </a:p>
          <a:p>
            <a:pPr marL="0" lvl="0" indent="0" algn="ctr"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97,000 </a:t>
            </a:r>
            <a:r>
              <a:rPr lang="en-GB" dirty="0" smtClean="0">
                <a:solidFill>
                  <a:srgbClr val="002060"/>
                </a:solidFill>
              </a:rPr>
              <a:t>job shares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046" y="6527659"/>
            <a:ext cx="8797770" cy="1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480"/>
            </a:pPr>
            <a:r>
              <a:rPr lang="en-GB" sz="8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GB" sz="800" dirty="0" smtClean="0">
                <a:solidFill>
                  <a:srgbClr val="002060"/>
                </a:solidFill>
                <a:hlinkClick r:id="rId3"/>
              </a:rPr>
              <a:t>www.statista.com/statistics/415888/number-of-employees-flexible-working-contracts-uk-by-type</a:t>
            </a:r>
            <a:r>
              <a:rPr lang="en-GB" sz="800" dirty="0" smtClean="0">
                <a:solidFill>
                  <a:srgbClr val="002060"/>
                </a:solidFill>
              </a:rPr>
              <a:t>, accessed </a:t>
            </a:r>
            <a:r>
              <a:rPr lang="en-GB" sz="800" dirty="0" smtClean="0">
                <a:solidFill>
                  <a:srgbClr val="002060"/>
                </a:solidFill>
              </a:rPr>
              <a:t>4 August 2022</a:t>
            </a:r>
            <a:endParaRPr lang="en-GB" sz="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6473" y="2920751"/>
            <a:ext cx="3222594" cy="27875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Lower</a:t>
            </a:r>
            <a:endParaRPr lang="en-GB" sz="6000" dirty="0"/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Higher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274878" y="3037272"/>
            <a:ext cx="916854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Job sharers </a:t>
            </a:r>
            <a:r>
              <a:rPr lang="en-GB" sz="4000" dirty="0" smtClean="0">
                <a:solidFill>
                  <a:srgbClr val="002060"/>
                </a:solidFill>
              </a:rPr>
              <a:t>are part time workers who share the responsibility for one job, often working on different days to make up an equivalent of one full time role.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3" grpId="0"/>
      <p:bldP spid="5" grpId="0" animBg="1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70169" y="2929712"/>
            <a:ext cx="3222594" cy="278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Lower</a:t>
            </a:r>
            <a:endParaRPr lang="en-GB" sz="6000"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6"/>
            <a:ext cx="10921140" cy="16243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 smtClean="0">
                <a:solidFill>
                  <a:srgbClr val="002060"/>
                </a:solidFill>
              </a:rPr>
              <a:t>Remember: </a:t>
            </a:r>
            <a:r>
              <a:rPr lang="en-GB" sz="1600" dirty="0">
                <a:solidFill>
                  <a:srgbClr val="002060"/>
                </a:solidFill>
              </a:rPr>
              <a:t>there are </a:t>
            </a:r>
            <a:r>
              <a:rPr lang="en-GB" sz="1600" dirty="0" smtClean="0">
                <a:solidFill>
                  <a:srgbClr val="002060"/>
                </a:solidFill>
              </a:rPr>
              <a:t>97,000 </a:t>
            </a:r>
            <a:r>
              <a:rPr lang="en-GB" sz="1600" dirty="0" smtClean="0">
                <a:solidFill>
                  <a:srgbClr val="002060"/>
                </a:solidFill>
              </a:rPr>
              <a:t>job sharers in </a:t>
            </a:r>
            <a:r>
              <a:rPr lang="en-GB" sz="1600" dirty="0">
                <a:solidFill>
                  <a:srgbClr val="002060"/>
                </a:solidFill>
              </a:rPr>
              <a:t>the UK</a:t>
            </a:r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>is…</a:t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the </a:t>
            </a:r>
            <a:r>
              <a:rPr lang="en-GB" sz="2800" dirty="0">
                <a:solidFill>
                  <a:srgbClr val="002060"/>
                </a:solidFill>
              </a:rPr>
              <a:t>number of </a:t>
            </a:r>
            <a:r>
              <a:rPr lang="en-GB" sz="2800" dirty="0" smtClean="0">
                <a:solidFill>
                  <a:srgbClr val="002060"/>
                </a:solidFill>
              </a:rPr>
              <a:t>people who work </a:t>
            </a:r>
            <a:r>
              <a:rPr lang="en-GB" sz="2800" b="1" dirty="0" smtClean="0">
                <a:solidFill>
                  <a:srgbClr val="002060"/>
                </a:solidFill>
              </a:rPr>
              <a:t>flexi-time</a:t>
            </a:r>
            <a:r>
              <a:rPr lang="en-GB" sz="2800" dirty="0" smtClean="0">
                <a:solidFill>
                  <a:srgbClr val="002060"/>
                </a:solidFill>
              </a:rPr>
              <a:t> in the UK, higher or lower?</a:t>
            </a: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047999" y="3576165"/>
            <a:ext cx="1654206" cy="149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Higher - </a:t>
            </a:r>
          </a:p>
          <a:p>
            <a:pPr marL="0" lvl="0" indent="0" algn="ctr"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4,270,000 </a:t>
            </a:r>
            <a:r>
              <a:rPr lang="en-GB" dirty="0" smtClean="0">
                <a:solidFill>
                  <a:srgbClr val="002060"/>
                </a:solidFill>
              </a:rPr>
              <a:t>flexi-time workers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29711"/>
            <a:ext cx="3222594" cy="278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Higher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485191" y="3046232"/>
            <a:ext cx="860064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Flexi-time</a:t>
            </a:r>
            <a:r>
              <a:rPr lang="en-GB" sz="4000" dirty="0" smtClean="0">
                <a:solidFill>
                  <a:srgbClr val="002060"/>
                </a:solidFill>
              </a:rPr>
              <a:t> is agreed with employees who need to start and finish at times which may differ to the employer’s ‘normal’ working day.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046" y="6527659"/>
            <a:ext cx="8797770" cy="1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480"/>
            </a:pPr>
            <a:r>
              <a:rPr lang="en-GB" sz="8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GB" sz="800" dirty="0" smtClean="0">
                <a:solidFill>
                  <a:srgbClr val="002060"/>
                </a:solidFill>
                <a:hlinkClick r:id="rId3"/>
              </a:rPr>
              <a:t>www.statista.com/statistics/415888/number-of-employees-flexible-working-contracts-uk-by-type</a:t>
            </a:r>
            <a:r>
              <a:rPr lang="en-GB" sz="800" dirty="0" smtClean="0">
                <a:solidFill>
                  <a:srgbClr val="002060"/>
                </a:solidFill>
              </a:rPr>
              <a:t>, accessed </a:t>
            </a:r>
            <a:r>
              <a:rPr lang="en-GB" sz="800" dirty="0" smtClean="0">
                <a:solidFill>
                  <a:srgbClr val="002060"/>
                </a:solidFill>
              </a:rPr>
              <a:t>8 August 2022</a:t>
            </a:r>
            <a:endParaRPr lang="en-GB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4" grpId="0" animBg="1"/>
      <p:bldP spid="2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70169" y="2935597"/>
            <a:ext cx="3222594" cy="2787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Lower</a:t>
            </a:r>
            <a:endParaRPr lang="en-GB" sz="6000"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650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GB" sz="1600" dirty="0" smtClean="0">
                <a:solidFill>
                  <a:srgbClr val="002060"/>
                </a:solidFill>
              </a:rPr>
              <a:t>Remember: </a:t>
            </a:r>
            <a:r>
              <a:rPr lang="en-GB" sz="1600" dirty="0">
                <a:solidFill>
                  <a:srgbClr val="002060"/>
                </a:solidFill>
              </a:rPr>
              <a:t>there are </a:t>
            </a:r>
            <a:r>
              <a:rPr lang="en-GB" sz="1600" dirty="0" smtClean="0">
                <a:solidFill>
                  <a:srgbClr val="002060"/>
                </a:solidFill>
              </a:rPr>
              <a:t>4,270,000 </a:t>
            </a:r>
            <a:r>
              <a:rPr lang="en-GB" sz="1600" dirty="0" smtClean="0">
                <a:solidFill>
                  <a:srgbClr val="002060"/>
                </a:solidFill>
              </a:rPr>
              <a:t>flexi-time workers in </a:t>
            </a:r>
            <a:r>
              <a:rPr lang="en-GB" sz="1600" dirty="0">
                <a:solidFill>
                  <a:srgbClr val="002060"/>
                </a:solidFill>
              </a:rPr>
              <a:t>the UK</a:t>
            </a:r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>is…</a:t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the </a:t>
            </a:r>
            <a:r>
              <a:rPr lang="en-GB" sz="2800" dirty="0">
                <a:solidFill>
                  <a:srgbClr val="002060"/>
                </a:solidFill>
              </a:rPr>
              <a:t>number of </a:t>
            </a:r>
            <a:r>
              <a:rPr lang="en-GB" sz="2800" dirty="0" smtClean="0">
                <a:solidFill>
                  <a:srgbClr val="002060"/>
                </a:solidFill>
              </a:rPr>
              <a:t>‘entrepreneurs</a:t>
            </a:r>
            <a:r>
              <a:rPr lang="en-GB" sz="2800" dirty="0">
                <a:solidFill>
                  <a:srgbClr val="002060"/>
                </a:solidFill>
              </a:rPr>
              <a:t>’ (</a:t>
            </a:r>
            <a:r>
              <a:rPr lang="en-GB" sz="2800" b="1" dirty="0" smtClean="0">
                <a:solidFill>
                  <a:srgbClr val="002060"/>
                </a:solidFill>
              </a:rPr>
              <a:t>SMEs</a:t>
            </a:r>
            <a:r>
              <a:rPr lang="en-GB" sz="2800" dirty="0" smtClean="0">
                <a:solidFill>
                  <a:srgbClr val="002060"/>
                </a:solidFill>
              </a:rPr>
              <a:t>) in </a:t>
            </a:r>
            <a:r>
              <a:rPr lang="en-GB" sz="2800" dirty="0">
                <a:solidFill>
                  <a:srgbClr val="002060"/>
                </a:solidFill>
              </a:rPr>
              <a:t>the </a:t>
            </a:r>
            <a:r>
              <a:rPr lang="en-GB" sz="2800" dirty="0" smtClean="0">
                <a:solidFill>
                  <a:srgbClr val="002060"/>
                </a:solidFill>
              </a:rPr>
              <a:t>UK, higher or lower?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2931394" y="3700744"/>
            <a:ext cx="1887416" cy="125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Higher - </a:t>
            </a:r>
          </a:p>
          <a:p>
            <a:pPr marL="0" lvl="0" indent="0" algn="ctr"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5,583,000 SMEs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046" y="6500447"/>
            <a:ext cx="879777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en-GB" sz="800" dirty="0">
                <a:solidFill>
                  <a:srgbClr val="002060"/>
                </a:solidFill>
              </a:rPr>
              <a:t>https://</a:t>
            </a:r>
            <a:r>
              <a:rPr lang="en-GB" sz="800" dirty="0" smtClean="0">
                <a:solidFill>
                  <a:srgbClr val="002060"/>
                </a:solidFill>
              </a:rPr>
              <a:t>researchbriefings.files.parliament.uk/documents/SN06152/SN06152.pdf </a:t>
            </a:r>
            <a:endParaRPr lang="en-GB" sz="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35596"/>
            <a:ext cx="3222594" cy="2787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Higher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229158" y="3634604"/>
            <a:ext cx="901283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Small and medium sized enterprises (SMEs) employ under 250 employees.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4" grpId="0" animBg="1"/>
      <p:bldP spid="3" grpId="0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64193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 smtClean="0">
                <a:solidFill>
                  <a:srgbClr val="002060"/>
                </a:solidFill>
              </a:rPr>
              <a:t>Remember: </a:t>
            </a:r>
            <a:r>
              <a:rPr lang="en-GB" sz="1600" dirty="0">
                <a:solidFill>
                  <a:srgbClr val="002060"/>
                </a:solidFill>
              </a:rPr>
              <a:t>there are </a:t>
            </a:r>
            <a:r>
              <a:rPr lang="en-GB" sz="1600" dirty="0" smtClean="0">
                <a:solidFill>
                  <a:srgbClr val="002060"/>
                </a:solidFill>
              </a:rPr>
              <a:t>5,583,000 SMEs </a:t>
            </a:r>
            <a:r>
              <a:rPr lang="en-GB" sz="1600" dirty="0" smtClean="0">
                <a:solidFill>
                  <a:srgbClr val="002060"/>
                </a:solidFill>
              </a:rPr>
              <a:t>in </a:t>
            </a:r>
            <a:r>
              <a:rPr lang="en-GB" sz="1600" dirty="0">
                <a:solidFill>
                  <a:srgbClr val="002060"/>
                </a:solidFill>
              </a:rPr>
              <a:t>the UK</a:t>
            </a:r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>is…</a:t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2800" b="1" dirty="0" smtClean="0">
                <a:solidFill>
                  <a:srgbClr val="002060"/>
                </a:solidFill>
              </a:rPr>
              <a:t>average number of jobs </a:t>
            </a:r>
            <a:r>
              <a:rPr lang="en-GB" sz="2800" dirty="0" smtClean="0">
                <a:solidFill>
                  <a:srgbClr val="002060"/>
                </a:solidFill>
              </a:rPr>
              <a:t>your generation will have in their lifetimes, higher or lower?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7125709" y="3655421"/>
            <a:ext cx="1808286" cy="13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Lower - </a:t>
            </a:r>
          </a:p>
          <a:p>
            <a:pPr marL="0" lvl="0" indent="0" algn="ctr"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6 careers in your life time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910" y="6500447"/>
            <a:ext cx="1176291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en-GB" sz="800" dirty="0">
                <a:solidFill>
                  <a:srgbClr val="002060"/>
                </a:solidFill>
              </a:rPr>
              <a:t>https://</a:t>
            </a:r>
            <a:r>
              <a:rPr lang="en-GB" sz="800" dirty="0" smtClean="0">
                <a:solidFill>
                  <a:srgbClr val="002060"/>
                </a:solidFill>
              </a:rPr>
              <a:t>www.telegraph.co.uk/finance/jobs/11975788/Britons-in-the-workplace-The-figures-that-lay-bare-the-life-of-an-average-British-employee.html </a:t>
            </a:r>
            <a:endParaRPr lang="en-GB" sz="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Higher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6345403" y="2920752"/>
            <a:ext cx="3222594" cy="2787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Lower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24508" y="3037273"/>
            <a:ext cx="1049132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Traditionally people have had a career for life. This trend is changing as people demand more from their working lives, resulting in regular </a:t>
            </a:r>
            <a:r>
              <a:rPr lang="en-GB" sz="4000" b="1" dirty="0" smtClean="0">
                <a:solidFill>
                  <a:srgbClr val="002060"/>
                </a:solidFill>
              </a:rPr>
              <a:t>career changes </a:t>
            </a:r>
            <a:r>
              <a:rPr lang="en-GB" sz="4000" dirty="0" smtClean="0">
                <a:solidFill>
                  <a:srgbClr val="002060"/>
                </a:solidFill>
              </a:rPr>
              <a:t>and retraining.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3" grpId="0"/>
      <p:bldP spid="2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9452" y="168914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b="1" dirty="0">
                <a:solidFill>
                  <a:srgbClr val="002060"/>
                </a:solidFill>
              </a:rPr>
              <a:t>How </a:t>
            </a:r>
            <a:r>
              <a:rPr lang="en-GB" sz="3200" b="1" dirty="0" smtClean="0">
                <a:solidFill>
                  <a:srgbClr val="002060"/>
                </a:solidFill>
              </a:rPr>
              <a:t>many did </a:t>
            </a:r>
            <a:r>
              <a:rPr lang="en-GB" sz="3200" dirty="0">
                <a:solidFill>
                  <a:srgbClr val="002060"/>
                </a:solidFill>
              </a:rPr>
              <a:t>y</a:t>
            </a:r>
            <a:r>
              <a:rPr lang="en-GB" sz="3200" b="1" dirty="0" smtClean="0">
                <a:solidFill>
                  <a:srgbClr val="002060"/>
                </a:solidFill>
              </a:rPr>
              <a:t>ou get right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09599" y="2189286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dirty="0">
                <a:solidFill>
                  <a:srgbClr val="002060"/>
                </a:solidFill>
              </a:rPr>
              <a:t>10?</a:t>
            </a:r>
            <a:endParaRPr sz="3600" dirty="0">
              <a:solidFill>
                <a:srgbClr val="002060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dirty="0">
                <a:solidFill>
                  <a:srgbClr val="002060"/>
                </a:solidFill>
              </a:rPr>
              <a:t>8-9?</a:t>
            </a:r>
            <a:endParaRPr sz="3600" dirty="0">
              <a:solidFill>
                <a:srgbClr val="002060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dirty="0">
                <a:solidFill>
                  <a:srgbClr val="002060"/>
                </a:solidFill>
              </a:rPr>
              <a:t>6-7?</a:t>
            </a:r>
            <a:endParaRPr sz="3600" dirty="0">
              <a:solidFill>
                <a:srgbClr val="002060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dirty="0">
                <a:solidFill>
                  <a:srgbClr val="002060"/>
                </a:solidFill>
              </a:rPr>
              <a:t>5 or </a:t>
            </a:r>
            <a:r>
              <a:rPr lang="en-GB" sz="3600" dirty="0" smtClean="0">
                <a:solidFill>
                  <a:srgbClr val="002060"/>
                </a:solidFill>
              </a:rPr>
              <a:t>under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dirty="0">
              <a:solidFill>
                <a:srgbClr val="002060"/>
              </a:solidFill>
            </a:endParaRPr>
          </a:p>
          <a:p>
            <a:pPr marL="8466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5400" dirty="0" smtClean="0">
                <a:solidFill>
                  <a:srgbClr val="002060"/>
                </a:solidFill>
              </a:rPr>
              <a:t>CONGRATULATIONS!</a:t>
            </a:r>
            <a:endParaRPr sz="5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t="8791" r="15769" b="8490"/>
          <a:stretch/>
        </p:blipFill>
        <p:spPr>
          <a:xfrm rot="271246">
            <a:off x="6425532" y="1714193"/>
            <a:ext cx="3576332" cy="2759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Work styles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971799"/>
            <a:ext cx="10266486" cy="3446585"/>
          </a:xfrm>
        </p:spPr>
        <p:txBody>
          <a:bodyPr numCol="2">
            <a:normAutofit fontScale="92500" lnSpcReduction="10000"/>
          </a:bodyPr>
          <a:lstStyle/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Independent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Seeking success 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Hard working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Wide </a:t>
            </a:r>
            <a:r>
              <a:rPr lang="en-GB" dirty="0">
                <a:solidFill>
                  <a:srgbClr val="002060"/>
                </a:solidFill>
              </a:rPr>
              <a:t>focus 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Leading others 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Being managed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Group work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Good </a:t>
            </a:r>
            <a:r>
              <a:rPr lang="en-GB" dirty="0">
                <a:solidFill>
                  <a:srgbClr val="002060"/>
                </a:solidFill>
              </a:rPr>
              <a:t>work/life balance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Using your own ideas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Practical/physical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Theoretical         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Explorative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Reflective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Analytical</a:t>
            </a:r>
            <a:r>
              <a:rPr lang="en-GB" dirty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Proactive 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Narrow focus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Target driven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Long hours </a:t>
            </a:r>
            <a:r>
              <a:rPr lang="en-GB" dirty="0" smtClean="0"/>
              <a:t>	</a:t>
            </a:r>
          </a:p>
          <a:p>
            <a:pPr lvl="1"/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77053" y="1488274"/>
            <a:ext cx="10883283" cy="1281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b="1" dirty="0" smtClean="0">
                <a:solidFill>
                  <a:srgbClr val="002060"/>
                </a:solidFill>
              </a:rPr>
              <a:t>Rank under three headings: </a:t>
            </a:r>
          </a:p>
          <a:p>
            <a:pPr marL="114300" indent="0">
              <a:buFont typeface="Arial"/>
              <a:buNone/>
            </a:pPr>
            <a:r>
              <a:rPr lang="en-GB" dirty="0" smtClean="0">
                <a:solidFill>
                  <a:srgbClr val="002060"/>
                </a:solidFill>
              </a:rPr>
              <a:t>Would like				Not sure 			Would not like</a:t>
            </a:r>
          </a:p>
        </p:txBody>
      </p:sp>
    </p:spTree>
    <p:extLst>
      <p:ext uri="{BB962C8B-B14F-4D97-AF65-F5344CB8AC3E}">
        <p14:creationId xmlns:p14="http://schemas.microsoft.com/office/powerpoint/2010/main" val="18387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Workplace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801" y="3397910"/>
            <a:ext cx="10512188" cy="317009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Physically </a:t>
            </a:r>
            <a:r>
              <a:rPr lang="en-GB" sz="2000" dirty="0">
                <a:solidFill>
                  <a:srgbClr val="002060"/>
                </a:solidFill>
              </a:rPr>
              <a:t>active </a:t>
            </a:r>
            <a:r>
              <a:rPr lang="en-GB" sz="2000" dirty="0" smtClean="0">
                <a:solidFill>
                  <a:srgbClr val="002060"/>
                </a:solidFill>
              </a:rPr>
              <a:t>work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Working </a:t>
            </a:r>
            <a:r>
              <a:rPr lang="en-GB" sz="2000" dirty="0">
                <a:solidFill>
                  <a:srgbClr val="002060"/>
                </a:solidFill>
              </a:rPr>
              <a:t>outdoors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Working indoors	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Dealing </a:t>
            </a:r>
            <a:r>
              <a:rPr lang="en-GB" sz="2000" dirty="0">
                <a:solidFill>
                  <a:srgbClr val="002060"/>
                </a:solidFill>
              </a:rPr>
              <a:t>with the </a:t>
            </a:r>
            <a:r>
              <a:rPr lang="en-GB" sz="2000" dirty="0" smtClean="0">
                <a:solidFill>
                  <a:srgbClr val="002060"/>
                </a:solidFill>
              </a:rPr>
              <a:t>public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At </a:t>
            </a:r>
            <a:r>
              <a:rPr lang="en-GB" sz="2000" dirty="0">
                <a:solidFill>
                  <a:srgbClr val="002060"/>
                </a:solidFill>
              </a:rPr>
              <a:t>home </a:t>
            </a:r>
            <a:r>
              <a:rPr lang="en-GB" sz="2000" dirty="0" smtClean="0">
                <a:solidFill>
                  <a:srgbClr val="002060"/>
                </a:solidFill>
              </a:rPr>
              <a:t>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In </a:t>
            </a:r>
            <a:r>
              <a:rPr lang="en-GB" sz="2000" dirty="0">
                <a:solidFill>
                  <a:srgbClr val="002060"/>
                </a:solidFill>
              </a:rPr>
              <a:t>an office or company </a:t>
            </a:r>
            <a:r>
              <a:rPr lang="en-GB" sz="2000" dirty="0" smtClean="0">
                <a:solidFill>
                  <a:srgbClr val="002060"/>
                </a:solidFill>
              </a:rPr>
              <a:t>premises</a:t>
            </a:r>
            <a:endParaRPr lang="en-GB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On </a:t>
            </a:r>
            <a:r>
              <a:rPr lang="en-GB" sz="2000" dirty="0">
                <a:solidFill>
                  <a:srgbClr val="002060"/>
                </a:solidFill>
              </a:rPr>
              <a:t>site or at a clients </a:t>
            </a:r>
            <a:r>
              <a:rPr lang="en-GB" sz="2000" dirty="0" smtClean="0">
                <a:solidFill>
                  <a:srgbClr val="002060"/>
                </a:solidFill>
              </a:rPr>
              <a:t>premises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Desk </a:t>
            </a:r>
            <a:r>
              <a:rPr lang="en-GB" sz="2000" dirty="0">
                <a:solidFill>
                  <a:srgbClr val="002060"/>
                </a:solidFill>
              </a:rPr>
              <a:t>based </a:t>
            </a:r>
            <a:r>
              <a:rPr lang="en-GB" sz="2000" dirty="0" smtClean="0">
                <a:solidFill>
                  <a:srgbClr val="002060"/>
                </a:solidFill>
              </a:rPr>
              <a:t> 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Various locations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In </a:t>
            </a:r>
            <a:r>
              <a:rPr lang="en-GB" sz="2000" dirty="0">
                <a:solidFill>
                  <a:srgbClr val="002060"/>
                </a:solidFill>
              </a:rPr>
              <a:t>a modern </a:t>
            </a:r>
            <a:r>
              <a:rPr lang="en-GB" sz="2000" dirty="0" smtClean="0">
                <a:solidFill>
                  <a:srgbClr val="002060"/>
                </a:solidFill>
              </a:rPr>
              <a:t>building/office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77053" y="1488274"/>
            <a:ext cx="10883283" cy="1281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b="1" dirty="0" smtClean="0">
                <a:solidFill>
                  <a:srgbClr val="002060"/>
                </a:solidFill>
              </a:rPr>
              <a:t>Rank under three headings: </a:t>
            </a:r>
          </a:p>
          <a:p>
            <a:pPr marL="114300" indent="0">
              <a:buFont typeface="Arial"/>
              <a:buNone/>
            </a:pPr>
            <a:r>
              <a:rPr lang="en-GB" dirty="0" smtClean="0">
                <a:solidFill>
                  <a:srgbClr val="002060"/>
                </a:solidFill>
              </a:rPr>
              <a:t>Would like				Not sure 			Would not like</a:t>
            </a:r>
          </a:p>
        </p:txBody>
      </p:sp>
    </p:spTree>
    <p:extLst>
      <p:ext uri="{BB962C8B-B14F-4D97-AF65-F5344CB8AC3E}">
        <p14:creationId xmlns:p14="http://schemas.microsoft.com/office/powerpoint/2010/main" val="18307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Further task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lnSpcReduction="10000"/>
          </a:bodyPr>
          <a:lstStyle/>
          <a:p>
            <a:pPr marL="114300" indent="0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Which different </a:t>
            </a:r>
            <a:r>
              <a:rPr lang="en-GB" sz="2400" dirty="0">
                <a:solidFill>
                  <a:srgbClr val="002060"/>
                </a:solidFill>
              </a:rPr>
              <a:t>types of employment, </a:t>
            </a:r>
            <a:r>
              <a:rPr lang="en-GB" sz="2400" dirty="0" smtClean="0">
                <a:solidFill>
                  <a:srgbClr val="002060"/>
                </a:solidFill>
              </a:rPr>
              <a:t>work </a:t>
            </a:r>
            <a:r>
              <a:rPr lang="en-GB" sz="2400" dirty="0">
                <a:solidFill>
                  <a:srgbClr val="002060"/>
                </a:solidFill>
              </a:rPr>
              <a:t>styles and </a:t>
            </a:r>
            <a:r>
              <a:rPr lang="en-GB" sz="2400" dirty="0" smtClean="0">
                <a:solidFill>
                  <a:srgbClr val="002060"/>
                </a:solidFill>
              </a:rPr>
              <a:t>workplace can apply to these roles:</a:t>
            </a:r>
          </a:p>
          <a:p>
            <a:pPr marL="457200" indent="-342900"/>
            <a:endParaRPr lang="en-GB" sz="2400" dirty="0" smtClean="0">
              <a:solidFill>
                <a:srgbClr val="002060"/>
              </a:solidFill>
            </a:endParaRP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Doctor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Hairdresser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Lawyer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Teacher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Accountant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Police officer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Vet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Engineer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Nurse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Designer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Business manager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Research scientist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Performing arts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Motor mechanic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Games designer/developer</a:t>
            </a:r>
          </a:p>
          <a:p>
            <a:pPr fontAlgn="base"/>
            <a:r>
              <a:rPr lang="en-GB" sz="2400" dirty="0" smtClean="0">
                <a:solidFill>
                  <a:srgbClr val="002060"/>
                </a:solidFill>
              </a:rPr>
              <a:t>Bricklayer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1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b="1" dirty="0">
                <a:solidFill>
                  <a:srgbClr val="002060"/>
                </a:solidFill>
              </a:rPr>
              <a:t>Defining </a:t>
            </a:r>
            <a:r>
              <a:rPr lang="en-GB" sz="3200" dirty="0">
                <a:solidFill>
                  <a:srgbClr val="002060"/>
                </a:solidFill>
              </a:rPr>
              <a:t>w</a:t>
            </a:r>
            <a:r>
              <a:rPr lang="en-GB" sz="3200" b="1" dirty="0" smtClean="0">
                <a:solidFill>
                  <a:srgbClr val="002060"/>
                </a:solidFill>
              </a:rPr>
              <a:t>ork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1400907" y="1872763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GB" sz="5400" dirty="0">
                <a:solidFill>
                  <a:srgbClr val="002060"/>
                </a:solidFill>
              </a:rPr>
              <a:t>“an activity, such as a job, that a person uses physical or mental effort to do, usually for </a:t>
            </a:r>
            <a:r>
              <a:rPr lang="en-GB" sz="5400" dirty="0" smtClean="0">
                <a:solidFill>
                  <a:srgbClr val="002060"/>
                </a:solidFill>
              </a:rPr>
              <a:t>money.”</a:t>
            </a:r>
            <a:endParaRPr dirty="0">
              <a:solidFill>
                <a:srgbClr val="002060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200" u="sng" dirty="0">
                <a:solidFill>
                  <a:srgbClr val="002060"/>
                </a:solidFill>
                <a:hlinkClick r:id="rId3"/>
              </a:rPr>
              <a:t>Cambridge Dictionary</a:t>
            </a:r>
            <a:r>
              <a:rPr lang="en-GB" sz="1200" dirty="0">
                <a:solidFill>
                  <a:srgbClr val="002060"/>
                </a:solidFill>
              </a:rPr>
              <a:t>, accessed </a:t>
            </a:r>
            <a:r>
              <a:rPr lang="en-GB" sz="1200" dirty="0" smtClean="0">
                <a:solidFill>
                  <a:srgbClr val="002060"/>
                </a:solidFill>
              </a:rPr>
              <a:t>4 August 2022</a:t>
            </a:r>
            <a:endParaRPr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b="1" dirty="0">
                <a:solidFill>
                  <a:srgbClr val="002060"/>
                </a:solidFill>
              </a:rPr>
              <a:t>Why </a:t>
            </a:r>
            <a:r>
              <a:rPr lang="en-GB" sz="3200" b="1" dirty="0" smtClean="0">
                <a:solidFill>
                  <a:srgbClr val="002060"/>
                </a:solidFill>
              </a:rPr>
              <a:t>do people work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To earn money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To increase self-esteem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To earn respect or feel respected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Self-improvement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Develop an interest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Enjoyment 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Matches their interests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Socialising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Make a difference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See the world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Learn, develop and challenge </a:t>
            </a:r>
            <a:r>
              <a:rPr lang="en-GB" dirty="0" smtClean="0">
                <a:solidFill>
                  <a:srgbClr val="002060"/>
                </a:solidFill>
              </a:rPr>
              <a:t>themselves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A sense of contributing to the community/wider world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Responsibility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Social identity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To exercise autonomy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dirty="0">
                <a:solidFill>
                  <a:srgbClr val="002060"/>
                </a:solidFill>
              </a:rPr>
              <a:t>Different </a:t>
            </a:r>
            <a:r>
              <a:rPr lang="en-GB" sz="3200" dirty="0" smtClean="0">
                <a:solidFill>
                  <a:srgbClr val="002060"/>
                </a:solidFill>
              </a:rPr>
              <a:t>types of employment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There are:</a:t>
            </a: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6600" dirty="0" smtClean="0">
                <a:solidFill>
                  <a:srgbClr val="002060"/>
                </a:solidFill>
              </a:rPr>
              <a:t>32,863,000 </a:t>
            </a:r>
            <a:r>
              <a:rPr lang="en-GB" sz="4800" dirty="0" smtClean="0">
                <a:solidFill>
                  <a:srgbClr val="002060"/>
                </a:solidFill>
              </a:rPr>
              <a:t>people in work in the UK</a:t>
            </a:r>
          </a:p>
          <a:p>
            <a:pPr marL="228600" lvl="0" indent="0" algn="r">
              <a:buNone/>
            </a:pPr>
            <a:r>
              <a:rPr lang="en-GB" sz="900" dirty="0" smtClean="0">
                <a:solidFill>
                  <a:srgbClr val="002060"/>
                </a:solidFill>
              </a:rPr>
              <a:t>The following statistics are taken from:</a:t>
            </a:r>
          </a:p>
          <a:p>
            <a:pPr marL="228600" lvl="0" indent="0" algn="r">
              <a:buNone/>
            </a:pPr>
            <a:r>
              <a:rPr lang="en-GB" sz="900" dirty="0">
                <a:hlinkClick r:id="rId3"/>
              </a:rPr>
              <a:t>https://</a:t>
            </a:r>
            <a:r>
              <a:rPr lang="en-GB" sz="900" dirty="0" smtClean="0">
                <a:hlinkClick r:id="rId3"/>
              </a:rPr>
              <a:t>www.ons.gov.uk/employmentandlabourmarket/peopleinwork/employmentandemployeetypes/bulletins/uklabourmarket/july2022</a:t>
            </a:r>
            <a:r>
              <a:rPr lang="en-GB" sz="900" dirty="0" smtClean="0"/>
              <a:t> </a:t>
            </a:r>
            <a:endParaRPr lang="en-GB" sz="900" dirty="0" smtClean="0"/>
          </a:p>
          <a:p>
            <a:pPr marL="228600" lvl="0" indent="0" algn="r">
              <a:buNone/>
            </a:pPr>
            <a:endParaRPr lang="en-GB" sz="900" dirty="0"/>
          </a:p>
          <a:p>
            <a:pPr marL="228600" lvl="0" indent="0" algn="r">
              <a:buNone/>
            </a:pPr>
            <a:endParaRPr lang="en-GB" sz="900" dirty="0" smtClean="0"/>
          </a:p>
          <a:p>
            <a:pPr marL="228600" lvl="0" indent="0" algn="r">
              <a:buNone/>
            </a:pPr>
            <a:endParaRPr lang="en-GB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969656"/>
            <a:ext cx="8741044" cy="3110344"/>
          </a:xfrm>
        </p:spPr>
        <p:txBody>
          <a:bodyPr/>
          <a:lstStyle/>
          <a:p>
            <a:pPr marL="114300" indent="0">
              <a:buNone/>
            </a:pPr>
            <a:r>
              <a:rPr lang="en-GB" sz="7200" dirty="0" smtClean="0">
                <a:solidFill>
                  <a:srgbClr val="002060"/>
                </a:solidFill>
              </a:rPr>
              <a:t>Higher or lower?... Quiz</a:t>
            </a:r>
          </a:p>
          <a:p>
            <a:pPr marL="114300" indent="0">
              <a:buNone/>
            </a:pPr>
            <a:endParaRPr lang="en-GB" sz="7200" dirty="0">
              <a:solidFill>
                <a:srgbClr val="002060"/>
              </a:solidFill>
            </a:endParaRPr>
          </a:p>
          <a:p>
            <a:pPr marL="114300" indent="0" algn="r">
              <a:buNone/>
            </a:pPr>
            <a:r>
              <a:rPr lang="en-GB" sz="1600" dirty="0">
                <a:solidFill>
                  <a:srgbClr val="002060"/>
                </a:solidFill>
              </a:rPr>
              <a:t>Please note</a:t>
            </a:r>
            <a:r>
              <a:rPr lang="en-GB" sz="1600" dirty="0" smtClean="0">
                <a:solidFill>
                  <a:srgbClr val="002060"/>
                </a:solidFill>
              </a:rPr>
              <a:t>: the following figures are correct as of July </a:t>
            </a:r>
            <a:r>
              <a:rPr lang="en-GB" sz="1600" dirty="0" smtClean="0">
                <a:solidFill>
                  <a:srgbClr val="002060"/>
                </a:solidFill>
              </a:rPr>
              <a:t>2022</a:t>
            </a:r>
            <a:endParaRPr lang="en-GB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7908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 smtClean="0">
                <a:solidFill>
                  <a:srgbClr val="002060"/>
                </a:solidFill>
              </a:rPr>
              <a:t>Remember: there are </a:t>
            </a:r>
            <a:r>
              <a:rPr lang="en-GB" sz="1600" dirty="0" smtClean="0">
                <a:solidFill>
                  <a:srgbClr val="002060"/>
                </a:solidFill>
              </a:rPr>
              <a:t>32,863,000 </a:t>
            </a:r>
            <a:r>
              <a:rPr lang="en-GB" sz="1600" dirty="0" smtClean="0">
                <a:solidFill>
                  <a:srgbClr val="002060"/>
                </a:solidFill>
              </a:rPr>
              <a:t>people in work in </a:t>
            </a:r>
            <a:r>
              <a:rPr lang="en-GB" sz="1600" dirty="0">
                <a:solidFill>
                  <a:srgbClr val="002060"/>
                </a:solidFill>
              </a:rPr>
              <a:t>the </a:t>
            </a:r>
            <a:r>
              <a:rPr lang="en-GB" sz="1600" dirty="0" smtClean="0">
                <a:solidFill>
                  <a:srgbClr val="002060"/>
                </a:solidFill>
              </a:rPr>
              <a:t>UK</a:t>
            </a:r>
            <a:r>
              <a:rPr lang="en-GB" sz="1400" dirty="0" smtClean="0">
                <a:solidFill>
                  <a:srgbClr val="002060"/>
                </a:solidFill>
              </a:rPr>
              <a:t/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>is…</a:t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the </a:t>
            </a:r>
            <a:r>
              <a:rPr lang="en-GB" sz="2800" dirty="0">
                <a:solidFill>
                  <a:srgbClr val="002060"/>
                </a:solidFill>
              </a:rPr>
              <a:t>number of </a:t>
            </a:r>
            <a:r>
              <a:rPr lang="en-GB" sz="2800" dirty="0" smtClean="0">
                <a:solidFill>
                  <a:srgbClr val="002060"/>
                </a:solidFill>
              </a:rPr>
              <a:t>people </a:t>
            </a:r>
            <a:r>
              <a:rPr lang="en-GB" sz="2800" dirty="0">
                <a:solidFill>
                  <a:srgbClr val="002060"/>
                </a:solidFill>
              </a:rPr>
              <a:t>working </a:t>
            </a:r>
            <a:r>
              <a:rPr lang="en-GB" sz="2800" b="1" dirty="0">
                <a:solidFill>
                  <a:srgbClr val="002060"/>
                </a:solidFill>
              </a:rPr>
              <a:t>full time </a:t>
            </a:r>
            <a:r>
              <a:rPr lang="en-GB" sz="2800" dirty="0">
                <a:solidFill>
                  <a:srgbClr val="002060"/>
                </a:solidFill>
              </a:rPr>
              <a:t>in the </a:t>
            </a:r>
            <a:r>
              <a:rPr lang="en-GB" sz="2800" dirty="0" smtClean="0">
                <a:solidFill>
                  <a:srgbClr val="002060"/>
                </a:solidFill>
              </a:rPr>
              <a:t>UK,</a:t>
            </a:r>
            <a:r>
              <a:rPr lang="en-GB" sz="2800" dirty="0">
                <a:solidFill>
                  <a:srgbClr val="002060"/>
                </a:solidFill>
              </a:rPr>
              <a:t/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higher </a:t>
            </a:r>
            <a:r>
              <a:rPr lang="en-GB" sz="2800" dirty="0">
                <a:solidFill>
                  <a:srgbClr val="002060"/>
                </a:solidFill>
              </a:rPr>
              <a:t>or </a:t>
            </a:r>
            <a:r>
              <a:rPr lang="en-GB" sz="2800" dirty="0" smtClean="0">
                <a:solidFill>
                  <a:srgbClr val="002060"/>
                </a:solidFill>
              </a:rPr>
              <a:t>lower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913713" y="3619433"/>
            <a:ext cx="2107224" cy="112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Lower -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24,686,000 </a:t>
            </a:r>
            <a:r>
              <a:rPr lang="en-GB" dirty="0">
                <a:solidFill>
                  <a:srgbClr val="002060"/>
                </a:solidFill>
              </a:rPr>
              <a:t>work full </a:t>
            </a:r>
            <a:r>
              <a:rPr lang="en-GB" dirty="0" smtClean="0">
                <a:solidFill>
                  <a:srgbClr val="002060"/>
                </a:solidFill>
              </a:rPr>
              <a:t>time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Higher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6277605" y="2970378"/>
            <a:ext cx="3222594" cy="278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Lower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225605" y="3652827"/>
            <a:ext cx="916299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Full time </a:t>
            </a:r>
            <a:r>
              <a:rPr lang="en-GB" sz="4000" dirty="0" smtClean="0">
                <a:solidFill>
                  <a:srgbClr val="002060"/>
                </a:solidFill>
              </a:rPr>
              <a:t>workers</a:t>
            </a:r>
            <a:r>
              <a:rPr lang="en-GB" sz="4000" b="1" dirty="0" smtClean="0">
                <a:solidFill>
                  <a:srgbClr val="002060"/>
                </a:solidFill>
              </a:rPr>
              <a:t> </a:t>
            </a:r>
            <a:r>
              <a:rPr lang="en-GB" sz="4000" dirty="0" smtClean="0">
                <a:solidFill>
                  <a:srgbClr val="002060"/>
                </a:solidFill>
              </a:rPr>
              <a:t>are often defined as people who work over 35 hours a week.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6171" y="6519446"/>
            <a:ext cx="6774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/>
            <a:r>
              <a:rPr lang="en-GB" sz="800" dirty="0" smtClean="0">
                <a:hlinkClick r:id="rId3"/>
              </a:rPr>
              <a:t>https</a:t>
            </a:r>
            <a:r>
              <a:rPr lang="en-GB" sz="800" dirty="0">
                <a:hlinkClick r:id="rId3"/>
              </a:rPr>
              <a:t>://www.ons.gov.uk/employmentandlabourmarket/peopleinwork/employmentandemployeetypes/bulletins/uklabourmarket/july2022</a:t>
            </a:r>
            <a:r>
              <a:rPr lang="en-GB" sz="800" dirty="0"/>
              <a:t> </a:t>
            </a:r>
          </a:p>
          <a:p>
            <a:pPr marL="228600" lvl="0" indent="0" algn="r">
              <a:buNone/>
            </a:pPr>
            <a:endParaRPr lang="en-GB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6"/>
            <a:ext cx="10921140" cy="1777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 smtClean="0">
                <a:solidFill>
                  <a:srgbClr val="002060"/>
                </a:solidFill>
              </a:rPr>
              <a:t>Remember: </a:t>
            </a:r>
            <a:r>
              <a:rPr lang="en-GB" sz="1600" dirty="0">
                <a:solidFill>
                  <a:srgbClr val="002060"/>
                </a:solidFill>
              </a:rPr>
              <a:t>there are </a:t>
            </a:r>
            <a:r>
              <a:rPr lang="en-GB" sz="1600" dirty="0" smtClean="0">
                <a:solidFill>
                  <a:srgbClr val="002060"/>
                </a:solidFill>
              </a:rPr>
              <a:t>24,686,000 </a:t>
            </a:r>
            <a:r>
              <a:rPr lang="en-GB" sz="1600" dirty="0" smtClean="0">
                <a:solidFill>
                  <a:srgbClr val="002060"/>
                </a:solidFill>
              </a:rPr>
              <a:t>people working full time in </a:t>
            </a:r>
            <a:r>
              <a:rPr lang="en-GB" sz="1600" dirty="0">
                <a:solidFill>
                  <a:srgbClr val="002060"/>
                </a:solidFill>
              </a:rPr>
              <a:t>the UK</a:t>
            </a:r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>is…</a:t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the </a:t>
            </a:r>
            <a:r>
              <a:rPr lang="en-GB" sz="2800" dirty="0">
                <a:solidFill>
                  <a:srgbClr val="002060"/>
                </a:solidFill>
              </a:rPr>
              <a:t>number of people working </a:t>
            </a:r>
            <a:r>
              <a:rPr lang="en-GB" sz="2800" b="1" dirty="0" smtClean="0">
                <a:solidFill>
                  <a:srgbClr val="002060"/>
                </a:solidFill>
              </a:rPr>
              <a:t>part </a:t>
            </a:r>
            <a:r>
              <a:rPr lang="en-GB" sz="2800" b="1" dirty="0">
                <a:solidFill>
                  <a:srgbClr val="002060"/>
                </a:solidFill>
              </a:rPr>
              <a:t>time </a:t>
            </a:r>
            <a:r>
              <a:rPr lang="en-GB" sz="2800" dirty="0">
                <a:solidFill>
                  <a:srgbClr val="002060"/>
                </a:solidFill>
              </a:rPr>
              <a:t>in the </a:t>
            </a:r>
            <a:r>
              <a:rPr lang="en-GB" sz="2800" dirty="0" smtClean="0">
                <a:solidFill>
                  <a:srgbClr val="002060"/>
                </a:solidFill>
              </a:rPr>
              <a:t>UK, higher or lower?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842989" y="3593571"/>
            <a:ext cx="2089639" cy="115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/>
              <a:t>Lower -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/>
              <a:t>8,177,000 </a:t>
            </a:r>
            <a:r>
              <a:rPr lang="en-GB" dirty="0"/>
              <a:t>work </a:t>
            </a:r>
            <a:r>
              <a:rPr lang="en-GB" dirty="0" smtClean="0"/>
              <a:t>part time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Higher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6193243" y="2920752"/>
            <a:ext cx="3222594" cy="2787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Lower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178151" y="3593571"/>
            <a:ext cx="93451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Part time </a:t>
            </a:r>
            <a:r>
              <a:rPr lang="en-GB" sz="4000" dirty="0" smtClean="0">
                <a:solidFill>
                  <a:srgbClr val="002060"/>
                </a:solidFill>
              </a:rPr>
              <a:t>workers are defined as those who work fewer hours than full timers.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6171" y="6519446"/>
            <a:ext cx="6774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/>
            <a:r>
              <a:rPr lang="en-GB" sz="800" dirty="0" smtClean="0">
                <a:hlinkClick r:id="rId3"/>
              </a:rPr>
              <a:t>https</a:t>
            </a:r>
            <a:r>
              <a:rPr lang="en-GB" sz="800" dirty="0">
                <a:hlinkClick r:id="rId3"/>
              </a:rPr>
              <a:t>://www.ons.gov.uk/employmentandlabourmarket/peopleinwork/employmentandemployeetypes/bulletins/uklabourmarket/july2022</a:t>
            </a:r>
            <a:r>
              <a:rPr lang="en-GB" sz="800" dirty="0"/>
              <a:t> </a:t>
            </a:r>
          </a:p>
          <a:p>
            <a:pPr marL="228600" lvl="0" indent="0" algn="r">
              <a:buNone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974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694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 smtClean="0">
                <a:solidFill>
                  <a:srgbClr val="002060"/>
                </a:solidFill>
              </a:rPr>
              <a:t>Remember: </a:t>
            </a:r>
            <a:r>
              <a:rPr lang="en-GB" sz="1600" dirty="0">
                <a:solidFill>
                  <a:srgbClr val="002060"/>
                </a:solidFill>
              </a:rPr>
              <a:t>there are </a:t>
            </a:r>
            <a:r>
              <a:rPr lang="en-GB" sz="1600" dirty="0" smtClean="0">
                <a:solidFill>
                  <a:srgbClr val="002060"/>
                </a:solidFill>
              </a:rPr>
              <a:t>8,177,000 </a:t>
            </a:r>
            <a:r>
              <a:rPr lang="en-GB" sz="1600" dirty="0" smtClean="0">
                <a:solidFill>
                  <a:srgbClr val="002060"/>
                </a:solidFill>
              </a:rPr>
              <a:t>people working part time </a:t>
            </a:r>
            <a:r>
              <a:rPr lang="en-GB" sz="1600" dirty="0">
                <a:solidFill>
                  <a:srgbClr val="002060"/>
                </a:solidFill>
              </a:rPr>
              <a:t>in the UK</a:t>
            </a:r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>is…</a:t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the </a:t>
            </a:r>
            <a:r>
              <a:rPr lang="en-GB" sz="2800" dirty="0">
                <a:solidFill>
                  <a:srgbClr val="002060"/>
                </a:solidFill>
              </a:rPr>
              <a:t>number of </a:t>
            </a:r>
            <a:r>
              <a:rPr lang="en-GB" sz="2800" dirty="0" smtClean="0">
                <a:solidFill>
                  <a:srgbClr val="002060"/>
                </a:solidFill>
              </a:rPr>
              <a:t>people </a:t>
            </a:r>
            <a:r>
              <a:rPr lang="en-GB" sz="2800" b="1" dirty="0" smtClean="0">
                <a:solidFill>
                  <a:srgbClr val="002060"/>
                </a:solidFill>
              </a:rPr>
              <a:t>self employed </a:t>
            </a:r>
            <a:r>
              <a:rPr lang="en-GB" sz="2800" dirty="0">
                <a:solidFill>
                  <a:srgbClr val="002060"/>
                </a:solidFill>
              </a:rPr>
              <a:t>in the </a:t>
            </a:r>
            <a:r>
              <a:rPr lang="en-GB" sz="2800" dirty="0" smtClean="0">
                <a:solidFill>
                  <a:srgbClr val="002060"/>
                </a:solidFill>
              </a:rPr>
              <a:t>UK, 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higher or lower?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796680" y="3654271"/>
            <a:ext cx="2159978" cy="132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Lower -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4,249,000 </a:t>
            </a:r>
            <a:r>
              <a:rPr lang="en-GB" dirty="0" smtClean="0">
                <a:solidFill>
                  <a:srgbClr val="002060"/>
                </a:solidFill>
              </a:rPr>
              <a:t>self employed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Higher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6183892" y="2920753"/>
            <a:ext cx="3222594" cy="27875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Lower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411681" y="3270569"/>
            <a:ext cx="864671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People who are </a:t>
            </a:r>
            <a:r>
              <a:rPr lang="en-GB" sz="4000" b="1" dirty="0" smtClean="0">
                <a:solidFill>
                  <a:srgbClr val="002060"/>
                </a:solidFill>
              </a:rPr>
              <a:t>self employed </a:t>
            </a:r>
            <a:r>
              <a:rPr lang="en-GB" sz="4000" dirty="0" smtClean="0">
                <a:solidFill>
                  <a:srgbClr val="002060"/>
                </a:solidFill>
              </a:rPr>
              <a:t>work for themselves, instead of working for an employer.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6171" y="6519446"/>
            <a:ext cx="6774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/>
            <a:r>
              <a:rPr lang="en-GB" sz="800" dirty="0" smtClean="0">
                <a:hlinkClick r:id="rId3"/>
              </a:rPr>
              <a:t>https</a:t>
            </a:r>
            <a:r>
              <a:rPr lang="en-GB" sz="800" dirty="0">
                <a:hlinkClick r:id="rId3"/>
              </a:rPr>
              <a:t>://www.ons.gov.uk/employmentandlabourmarket/peopleinwork/employmentandemployeetypes/bulletins/uklabourmarket/july2022</a:t>
            </a:r>
            <a:r>
              <a:rPr lang="en-GB" sz="800" dirty="0"/>
              <a:t> </a:t>
            </a:r>
          </a:p>
          <a:p>
            <a:pPr marL="228600" lvl="0" indent="0" algn="r">
              <a:buNone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594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6"/>
            <a:ext cx="10921140" cy="1684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 smtClean="0">
                <a:solidFill>
                  <a:srgbClr val="002060"/>
                </a:solidFill>
              </a:rPr>
              <a:t>Remember: </a:t>
            </a:r>
            <a:r>
              <a:rPr lang="en-GB" sz="1600" dirty="0">
                <a:solidFill>
                  <a:srgbClr val="002060"/>
                </a:solidFill>
              </a:rPr>
              <a:t>there are </a:t>
            </a:r>
            <a:r>
              <a:rPr lang="en-GB" sz="1600" dirty="0" smtClean="0">
                <a:solidFill>
                  <a:srgbClr val="002060"/>
                </a:solidFill>
              </a:rPr>
              <a:t>4,249,000 </a:t>
            </a:r>
            <a:r>
              <a:rPr lang="en-GB" sz="1600" dirty="0" smtClean="0">
                <a:solidFill>
                  <a:srgbClr val="002060"/>
                </a:solidFill>
              </a:rPr>
              <a:t>self employed people in </a:t>
            </a:r>
            <a:r>
              <a:rPr lang="en-GB" sz="1600" dirty="0">
                <a:solidFill>
                  <a:srgbClr val="002060"/>
                </a:solidFill>
              </a:rPr>
              <a:t>the UK</a:t>
            </a:r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>is…</a:t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the </a:t>
            </a:r>
            <a:r>
              <a:rPr lang="en-GB" sz="2800" dirty="0">
                <a:solidFill>
                  <a:srgbClr val="002060"/>
                </a:solidFill>
              </a:rPr>
              <a:t>number of </a:t>
            </a:r>
            <a:r>
              <a:rPr lang="en-GB" sz="2800" dirty="0" smtClean="0">
                <a:solidFill>
                  <a:srgbClr val="002060"/>
                </a:solidFill>
              </a:rPr>
              <a:t>people on </a:t>
            </a:r>
            <a:r>
              <a:rPr lang="en-GB" sz="2800" b="1" dirty="0" smtClean="0">
                <a:solidFill>
                  <a:srgbClr val="002060"/>
                </a:solidFill>
              </a:rPr>
              <a:t>temporary</a:t>
            </a:r>
            <a:r>
              <a:rPr lang="en-GB" sz="2800" dirty="0" smtClean="0">
                <a:solidFill>
                  <a:srgbClr val="002060"/>
                </a:solidFill>
              </a:rPr>
              <a:t> contracts in </a:t>
            </a:r>
            <a:r>
              <a:rPr lang="en-GB" sz="2800" dirty="0">
                <a:solidFill>
                  <a:srgbClr val="002060"/>
                </a:solidFill>
              </a:rPr>
              <a:t>the </a:t>
            </a:r>
            <a:r>
              <a:rPr lang="en-GB" sz="2800" dirty="0" smtClean="0">
                <a:solidFill>
                  <a:srgbClr val="002060"/>
                </a:solidFill>
              </a:rPr>
              <a:t>UK, higher or lower?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725659" y="3649511"/>
            <a:ext cx="2151186" cy="133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Lower - </a:t>
            </a:r>
          </a:p>
          <a:p>
            <a:pPr marL="0" lvl="0" indent="0" algn="ctr">
              <a:buSzPts val="2800"/>
              <a:buNone/>
            </a:pPr>
            <a:r>
              <a:rPr lang="en-GB" dirty="0" smtClean="0">
                <a:solidFill>
                  <a:srgbClr val="002060"/>
                </a:solidFill>
              </a:rPr>
              <a:t>1,653,000 </a:t>
            </a:r>
            <a:r>
              <a:rPr lang="en-GB" dirty="0" smtClean="0">
                <a:solidFill>
                  <a:srgbClr val="002060"/>
                </a:solidFill>
              </a:rPr>
              <a:t>people on temporary contracts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Higher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6189955" y="2920752"/>
            <a:ext cx="3222594" cy="2787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Lower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338886" y="3110926"/>
            <a:ext cx="901283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Most people are employed on permanent contracts, but some are on </a:t>
            </a:r>
            <a:r>
              <a:rPr lang="en-GB" sz="2800" b="1" dirty="0" smtClean="0">
                <a:solidFill>
                  <a:srgbClr val="002060"/>
                </a:solidFill>
              </a:rPr>
              <a:t>temporary </a:t>
            </a:r>
            <a:r>
              <a:rPr lang="en-GB" sz="2800" dirty="0" smtClean="0">
                <a:solidFill>
                  <a:srgbClr val="002060"/>
                </a:solidFill>
              </a:rPr>
              <a:t>contracts, meaning they are expected to remain in that job for a specified time period. Sometimes a job will become permanent after the temporary period ends.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6171" y="6519446"/>
            <a:ext cx="6774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/>
            <a:r>
              <a:rPr lang="en-GB" sz="800" dirty="0" smtClean="0">
                <a:hlinkClick r:id="rId3"/>
              </a:rPr>
              <a:t>https</a:t>
            </a:r>
            <a:r>
              <a:rPr lang="en-GB" sz="800" dirty="0">
                <a:hlinkClick r:id="rId3"/>
              </a:rPr>
              <a:t>://www.ons.gov.uk/employmentandlabourmarket/peopleinwork/employmentandemployeetypes/bulletins/uklabourmarket/july2022</a:t>
            </a:r>
            <a:r>
              <a:rPr lang="en-GB" sz="800" dirty="0"/>
              <a:t> </a:t>
            </a:r>
          </a:p>
          <a:p>
            <a:pPr marL="228600" lvl="0" indent="0" algn="r">
              <a:buNone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680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heme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E27C7FE1-F30A-4FDA-9711-1FCFD7186A10}" vid="{204C035D-C6E3-49CD-A392-0B092566DD47}"/>
    </a:ext>
  </a:extLst>
</a:theme>
</file>

<file path=ppt/theme/theme2.xml><?xml version="1.0" encoding="utf-8"?>
<a:theme xmlns:a="http://schemas.openxmlformats.org/drawingml/2006/main" name="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rrisby_Online_17-18_Intro" id="{AA91DEB1-9BCE-454B-AA3B-82CAC317A0C4}" vid="{72CC0030-AAC9-4401-828B-DFAD279E53ED}"/>
    </a:ext>
  </a:extLst>
</a:theme>
</file>

<file path=ppt/theme/theme3.xml><?xml version="1.0" encoding="utf-8"?>
<a:theme xmlns:a="http://schemas.openxmlformats.org/drawingml/2006/main" name="1_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rrisby_Online_17-18_Intro_new" id="{D4CD16AE-EAB9-40EA-8B59-4B00913A6D61}" vid="{A50BB542-4DBA-4785-BA59-E9EA233D653B}"/>
    </a:ext>
  </a:extLst>
</a:theme>
</file>

<file path=ppt/theme/theme4.xml><?xml version="1.0" encoding="utf-8"?>
<a:theme xmlns:a="http://schemas.openxmlformats.org/drawingml/2006/main" name="2_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rrisby_Online_17-18_Intro_new" id="{D4CD16AE-EAB9-40EA-8B59-4B00913A6D61}" vid="{19A24A68-64CF-4BBE-871D-754160A089DA}"/>
    </a:ext>
  </a:extLst>
</a:theme>
</file>

<file path=ppt/theme/theme5.xml><?xml version="1.0" encoding="utf-8"?>
<a:theme xmlns:a="http://schemas.openxmlformats.org/drawingml/2006/main" name="3_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eta [Compatibility Mode]" id="{3939E7BB-154D-41DC-9F46-D4D4DF4333AE}" vid="{B7F481E6-690B-4B5A-8BE0-73361EBA1803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544</TotalTime>
  <Words>578</Words>
  <Application>Microsoft Office PowerPoint</Application>
  <PresentationFormat>Widescreen</PresentationFormat>
  <Paragraphs>151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Helvetica</vt:lpstr>
      <vt:lpstr>Myriad Pro</vt:lpstr>
      <vt:lpstr>Times New Roman</vt:lpstr>
      <vt:lpstr>Trebuchet MS</vt:lpstr>
      <vt:lpstr>Wingdings</vt:lpstr>
      <vt:lpstr>Theme1</vt:lpstr>
      <vt:lpstr>Morrisby Master Layout</vt:lpstr>
      <vt:lpstr>1_Morrisby Master Layout</vt:lpstr>
      <vt:lpstr>2_Morrisby Master Layout</vt:lpstr>
      <vt:lpstr>3_Morrisby Master Layout</vt:lpstr>
      <vt:lpstr>4_Morrisby Master Layout</vt:lpstr>
      <vt:lpstr>New meta</vt:lpstr>
      <vt:lpstr>What is work?</vt:lpstr>
      <vt:lpstr>Defining work</vt:lpstr>
      <vt:lpstr>Why do people work?</vt:lpstr>
      <vt:lpstr>Different types of employment</vt:lpstr>
      <vt:lpstr>PowerPoint Presentation</vt:lpstr>
      <vt:lpstr>Remember: there are 32,863,000 people in work in the UK is… the number of people working full time in the UK, higher or lower?</vt:lpstr>
      <vt:lpstr>Remember: there are 24,686,000 people working full time in the UK is… the number of people working part time in the UK, higher or lower?</vt:lpstr>
      <vt:lpstr>Remember: there are 8,177,000 people working part time in the UK is… the number of people self employed in the UK,  higher or lower?</vt:lpstr>
      <vt:lpstr>Remember: there are 4,249,000 self employed people in the UK is… the number of people on temporary contracts in the UK, higher or lower?</vt:lpstr>
      <vt:lpstr>Remember: there 1,653,000 people on temporary contracts in the UK is… the number of people who do a job share in the UK, higher or lower?</vt:lpstr>
      <vt:lpstr>Remember: there are 97,000 job sharers in the UK is… the number of people who work flexi-time in the UK, higher or lower?</vt:lpstr>
      <vt:lpstr>Remember: there are 4,270,000 flexi-time workers in the UK is… the number of ‘entrepreneurs’ (SMEs) in the UK, higher or lower?</vt:lpstr>
      <vt:lpstr>Remember: there are 5,583,000 SMEs in the UK is… average number of jobs your generation will have in their lifetimes, higher or lower?</vt:lpstr>
      <vt:lpstr>How many did you get right?</vt:lpstr>
      <vt:lpstr>Work styles</vt:lpstr>
      <vt:lpstr>Workplace</vt:lpstr>
      <vt:lpstr>Further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work?</dc:title>
  <dc:creator>Jo Carrington</dc:creator>
  <cp:lastModifiedBy>Jo Carrington</cp:lastModifiedBy>
  <cp:revision>65</cp:revision>
  <dcterms:modified xsi:type="dcterms:W3CDTF">2022-08-04T14:18:09Z</dcterms:modified>
</cp:coreProperties>
</file>