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714c4ac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8714c4ac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714c4ac9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8714c4ac9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714c4ac97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g8714c4ac97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7381bc8a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87381bc8a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7381bc8ad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87381bc8ad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7381bc8ad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87381bc8ad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7381bc8ad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87381bc8ad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35452" y="-3789"/>
            <a:ext cx="61085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289" cy="110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rgbClr val="003B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537260" y="2320872"/>
            <a:ext cx="3743325" cy="49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" descr="A picture containing drawing, foo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260" y="3784981"/>
            <a:ext cx="1305717" cy="756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6">
  <p:cSld name="2_Title and Content 6"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1" descr="A picture containing foo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b="59170"/>
          <a:stretch/>
        </p:blipFill>
        <p:spPr>
          <a:xfrm>
            <a:off x="0" y="0"/>
            <a:ext cx="9144000" cy="210002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1413932" y="396841"/>
            <a:ext cx="6316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>
            <a:off x="571952" y="2205720"/>
            <a:ext cx="2457600" cy="2040900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2"/>
          </p:nvPr>
        </p:nvSpPr>
        <p:spPr>
          <a:xfrm>
            <a:off x="3343254" y="2205720"/>
            <a:ext cx="2457600" cy="2040900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3"/>
          </p:nvPr>
        </p:nvSpPr>
        <p:spPr>
          <a:xfrm>
            <a:off x="6077987" y="2205720"/>
            <a:ext cx="2457600" cy="2040900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79" name="Google Shape;79;p11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7">
  <p:cSld name="2_Title and Content 7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2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457199" y="1531535"/>
            <a:ext cx="81444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>
            <a:off x="457200" y="2322962"/>
            <a:ext cx="81444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12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8">
  <p:cSld name="2_Title and Content 8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457200" y="959153"/>
            <a:ext cx="3566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1"/>
          </p:nvPr>
        </p:nvSpPr>
        <p:spPr>
          <a:xfrm>
            <a:off x="5458265" y="1200151"/>
            <a:ext cx="3172200" cy="3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3" name="Google Shape;93;p13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9">
  <p:cSld name="2_Title and Content 9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35452" y="-3789"/>
            <a:ext cx="610854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6346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747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0" name="Google Shape;100;p14" descr="A screenshot of a computer sc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1587" y="1200151"/>
            <a:ext cx="5291716" cy="318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>
            <a:spLocks noGrp="1"/>
          </p:cNvSpPr>
          <p:nvPr>
            <p:ph type="pic" idx="2"/>
          </p:nvPr>
        </p:nvSpPr>
        <p:spPr>
          <a:xfrm>
            <a:off x="4787900" y="1425575"/>
            <a:ext cx="4044900" cy="26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0">
  <p:cSld name="1_Title and Content"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35452" y="-3789"/>
            <a:ext cx="610854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4387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747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9" name="Google Shape;109;p15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3325" y="199498"/>
            <a:ext cx="3322194" cy="4339061"/>
          </a:xfrm>
          <a:prstGeom prst="rect">
            <a:avLst/>
          </a:prstGeom>
          <a:noFill/>
          <a:ln>
            <a:noFill/>
          </a:ln>
          <a:effectLst>
            <a:outerShdw blurRad="266700" dist="139700" dir="2700000" algn="tl" rotWithShape="0">
              <a:srgbClr val="000000">
                <a:alpha val="17650"/>
              </a:srgbClr>
            </a:outerShdw>
          </a:effectLst>
        </p:spPr>
      </p:pic>
      <p:sp>
        <p:nvSpPr>
          <p:cNvPr id="111" name="Google Shape;111;p15"/>
          <p:cNvSpPr>
            <a:spLocks noGrp="1"/>
          </p:cNvSpPr>
          <p:nvPr>
            <p:ph type="pic" idx="2"/>
          </p:nvPr>
        </p:nvSpPr>
        <p:spPr>
          <a:xfrm>
            <a:off x="5463577" y="337005"/>
            <a:ext cx="3068400" cy="4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1">
  <p:cSld name="2_Title and Content 10"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6" descr="A person sitting at a table using a comput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7390"/>
          <a:stretch/>
        </p:blipFill>
        <p:spPr>
          <a:xfrm>
            <a:off x="976500" y="0"/>
            <a:ext cx="81675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96067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457200" y="1148532"/>
            <a:ext cx="2710800" cy="19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8" name="Google Shape;118;p16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1_Custom Layout 3"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400" cy="11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1"/>
          </p:nvPr>
        </p:nvSpPr>
        <p:spPr>
          <a:xfrm>
            <a:off x="537260" y="2320872"/>
            <a:ext cx="37434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122" name="Google Shape;122;p17" descr="A picture containing drawing, foo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7260" y="3784981"/>
            <a:ext cx="1305718" cy="756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 descr="A person on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8504"/>
          <a:stretch/>
        </p:blipFill>
        <p:spPr>
          <a:xfrm>
            <a:off x="5349710" y="0"/>
            <a:ext cx="379428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1_Custom Layout 4"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400" cy="11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537260" y="2320872"/>
            <a:ext cx="37434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127" name="Google Shape;127;p18" descr="A picture containing drawing, foo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7260" y="3784981"/>
            <a:ext cx="1305718" cy="756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 descr="A picture containing computer, sitting, laptop, you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9061"/>
          <a:stretch/>
        </p:blipFill>
        <p:spPr>
          <a:xfrm>
            <a:off x="5400674" y="0"/>
            <a:ext cx="37433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2">
  <p:cSld name="2_Title and Content 11"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9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50000"/>
          <a:stretch/>
        </p:blipFill>
        <p:spPr>
          <a:xfrm>
            <a:off x="0" y="0"/>
            <a:ext cx="4572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3905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19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>
            <a:spLocks noGrp="1"/>
          </p:cNvSpPr>
          <p:nvPr>
            <p:ph type="body" idx="2"/>
          </p:nvPr>
        </p:nvSpPr>
        <p:spPr>
          <a:xfrm>
            <a:off x="4781226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B61"/>
              </a:buClr>
              <a:buSzPts val="1800"/>
              <a:buChar char="•"/>
              <a:defRPr>
                <a:solidFill>
                  <a:srgbClr val="003B6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1_Custom Layout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 descr="A sunset in the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1121" r="9373"/>
          <a:stretch/>
        </p:blipFill>
        <p:spPr>
          <a:xfrm rot="-5400000" flipH="1">
            <a:off x="2000250" y="-2000250"/>
            <a:ext cx="51435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289" cy="110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537260" y="2320872"/>
            <a:ext cx="3743325" cy="49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3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260" y="3784980"/>
            <a:ext cx="1305719" cy="756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1_Custom Layout 2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 l="59061"/>
          <a:stretch/>
        </p:blipFill>
        <p:spPr>
          <a:xfrm>
            <a:off x="5400674" y="0"/>
            <a:ext cx="37433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289" cy="110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rgbClr val="003B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537260" y="2320872"/>
            <a:ext cx="3743325" cy="49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4" descr="A picture containing drawing, foo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260" y="3784981"/>
            <a:ext cx="1305717" cy="756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44817" r="8001"/>
          <a:stretch/>
        </p:blipFill>
        <p:spPr>
          <a:xfrm>
            <a:off x="4829695" y="0"/>
            <a:ext cx="431430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5553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5471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5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2_Title and Content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75000"/>
          <a:stretch/>
        </p:blipFill>
        <p:spPr>
          <a:xfrm>
            <a:off x="6858000" y="0"/>
            <a:ext cx="2286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688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64008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6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2_Title and Content 2"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7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73729" t="44745"/>
          <a:stretch/>
        </p:blipFill>
        <p:spPr>
          <a:xfrm>
            <a:off x="6741762" y="2301498"/>
            <a:ext cx="2402239" cy="284200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8190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199" y="1200151"/>
            <a:ext cx="65559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9" name="Google Shape;49;p7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3">
  <p:cSld name="2_Title and Content 3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658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65838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5" name="Google Shape;55;p8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4">
  <p:cSld name="2_Title and Content 4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9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7199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457199" y="1200151"/>
            <a:ext cx="71061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2" name="Google Shape;62;p9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5">
  <p:cSld name="2_Title and Content 5"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A picture containing food,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50000"/>
          <a:stretch/>
        </p:blipFill>
        <p:spPr>
          <a:xfrm>
            <a:off x="0" y="0"/>
            <a:ext cx="4572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3905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9" name="Google Shape;69;p10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0"/>
          <p:cNvSpPr txBox="1">
            <a:spLocks noGrp="1"/>
          </p:cNvSpPr>
          <p:nvPr>
            <p:ph type="body" idx="2"/>
          </p:nvPr>
        </p:nvSpPr>
        <p:spPr>
          <a:xfrm>
            <a:off x="4781226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rgbClr val="003B6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199543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42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289" cy="110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/>
              <a:t>Preparing for the work experience placement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457199" y="214023"/>
            <a:ext cx="688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/>
              <a:t>What is work experience?</a:t>
            </a:r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64008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Usually a week or two with an employer where you have the opportunity to experience the working environment</a:t>
            </a:r>
            <a:endParaRPr dirty="0">
              <a:solidFill>
                <a:srgbClr val="002060"/>
              </a:solidFill>
            </a:endParaRPr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002060"/>
                </a:solidFill>
              </a:rPr>
              <a:t>Why work experience is important:</a:t>
            </a:r>
            <a:endParaRPr b="1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  <a:p>
            <a:pPr marL="180975" lvl="0" indent="-17462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You can try a job before deciding whether to pursue it as a career</a:t>
            </a:r>
            <a:endParaRPr dirty="0">
              <a:solidFill>
                <a:srgbClr val="002060"/>
              </a:solidFill>
            </a:endParaRPr>
          </a:p>
          <a:p>
            <a:pPr marL="180975" lvl="0" indent="-17462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Your confidence will grow</a:t>
            </a:r>
            <a:endParaRPr dirty="0">
              <a:solidFill>
                <a:srgbClr val="002060"/>
              </a:solidFill>
            </a:endParaRPr>
          </a:p>
          <a:p>
            <a:pPr marL="180975" lvl="0" indent="-17462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You can include the placement as evidence on future course and job applications </a:t>
            </a:r>
            <a:endParaRPr dirty="0">
              <a:solidFill>
                <a:srgbClr val="002060"/>
              </a:solidFill>
            </a:endParaRPr>
          </a:p>
          <a:p>
            <a:pPr marL="180975" lvl="0" indent="-17462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You will develop employability skills</a:t>
            </a:r>
            <a:endParaRPr dirty="0">
              <a:solidFill>
                <a:srgbClr val="002060"/>
              </a:solidFill>
            </a:endParaRPr>
          </a:p>
          <a:p>
            <a:pPr marL="180975" lvl="0" indent="-17462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You will grow your network of contacts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48" name="Google Shape;148;p21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3905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/>
              <a:t>Share in pairs</a:t>
            </a:r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GB"/>
              <a:t>What do you hope to gain from your work experience?</a:t>
            </a:r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body" idx="2"/>
          </p:nvPr>
        </p:nvSpPr>
        <p:spPr>
          <a:xfrm>
            <a:off x="4781226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/>
              <a:t>What concerns or anxieties do you have about your placement?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xfrm>
            <a:off x="1413932" y="396841"/>
            <a:ext cx="6316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en-GB">
                <a:solidFill>
                  <a:srgbClr val="003B61"/>
                </a:solidFill>
              </a:rPr>
              <a:t>What tasks will you undertake on work experience?</a:t>
            </a:r>
            <a:endParaRPr sz="3200">
              <a:solidFill>
                <a:srgbClr val="003B6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body" idx="1"/>
          </p:nvPr>
        </p:nvSpPr>
        <p:spPr>
          <a:xfrm>
            <a:off x="571952" y="2205720"/>
            <a:ext cx="2457600" cy="2040900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002060"/>
                </a:solidFill>
              </a:rPr>
              <a:t>Interesting tasks</a:t>
            </a:r>
            <a:endParaRPr b="1" dirty="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Sit in on client meetings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sz="800" dirty="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en-GB" dirty="0">
                <a:solidFill>
                  <a:srgbClr val="002060"/>
                </a:solidFill>
              </a:rPr>
              <a:t>Attend company events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sz="800" dirty="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en-GB" dirty="0">
                <a:solidFill>
                  <a:srgbClr val="002060"/>
                </a:solidFill>
              </a:rPr>
              <a:t>Specific job-related tasks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2"/>
          </p:nvPr>
        </p:nvSpPr>
        <p:spPr>
          <a:xfrm>
            <a:off x="3324966" y="2205720"/>
            <a:ext cx="2457600" cy="2040900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t" anchorCtr="0">
            <a:noAutofit/>
          </a:bodyPr>
          <a:lstStyle/>
          <a:p>
            <a:pPr marL="12700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en-GB" b="1" dirty="0">
                <a:solidFill>
                  <a:srgbClr val="002060"/>
                </a:solidFill>
              </a:rPr>
              <a:t>Repetitive tasks</a:t>
            </a:r>
            <a:endParaRPr b="1" dirty="0">
              <a:solidFill>
                <a:srgbClr val="002060"/>
              </a:solidFill>
            </a:endParaRPr>
          </a:p>
          <a:p>
            <a:pPr marL="12700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dirty="0">
              <a:solidFill>
                <a:srgbClr val="002060"/>
              </a:solidFill>
            </a:endParaRPr>
          </a:p>
          <a:p>
            <a:pPr marL="12700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en-GB" dirty="0">
                <a:solidFill>
                  <a:srgbClr val="002060"/>
                </a:solidFill>
              </a:rPr>
              <a:t>Data entry</a:t>
            </a:r>
            <a:endParaRPr dirty="0">
              <a:solidFill>
                <a:srgbClr val="002060"/>
              </a:solidFill>
            </a:endParaRPr>
          </a:p>
          <a:p>
            <a:pPr marL="12700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sz="800" dirty="0">
              <a:solidFill>
                <a:srgbClr val="002060"/>
              </a:solidFill>
            </a:endParaRPr>
          </a:p>
          <a:p>
            <a:pPr marL="12700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en-GB" dirty="0">
                <a:solidFill>
                  <a:srgbClr val="002060"/>
                </a:solidFill>
              </a:rPr>
              <a:t>Filing</a:t>
            </a:r>
            <a:endParaRPr dirty="0">
              <a:solidFill>
                <a:srgbClr val="002060"/>
              </a:solidFill>
            </a:endParaRPr>
          </a:p>
          <a:p>
            <a:pPr marL="12700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  <p:sp>
        <p:nvSpPr>
          <p:cNvPr id="165" name="Google Shape;165;p23"/>
          <p:cNvSpPr txBox="1">
            <a:spLocks noGrp="1"/>
          </p:cNvSpPr>
          <p:nvPr>
            <p:ph type="body" idx="3"/>
          </p:nvPr>
        </p:nvSpPr>
        <p:spPr>
          <a:xfrm>
            <a:off x="6077987" y="2205720"/>
            <a:ext cx="2457600" cy="2040900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t" anchorCtr="0">
            <a:noAutofit/>
          </a:bodyPr>
          <a:lstStyle/>
          <a:p>
            <a:pPr marL="12700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en-GB" b="1" dirty="0">
                <a:solidFill>
                  <a:srgbClr val="002060"/>
                </a:solidFill>
              </a:rPr>
              <a:t>Shadowing</a:t>
            </a:r>
            <a:endParaRPr b="1" dirty="0">
              <a:solidFill>
                <a:srgbClr val="002060"/>
              </a:solidFill>
            </a:endParaRPr>
          </a:p>
          <a:p>
            <a:pPr marL="12700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dirty="0">
              <a:solidFill>
                <a:srgbClr val="002060"/>
              </a:solidFill>
            </a:endParaRPr>
          </a:p>
          <a:p>
            <a:pPr marL="12700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en-GB" dirty="0">
                <a:solidFill>
                  <a:srgbClr val="002060"/>
                </a:solidFill>
              </a:rPr>
              <a:t>Observe colleagues perform work tasks</a:t>
            </a:r>
            <a:endParaRPr dirty="0">
              <a:solidFill>
                <a:srgbClr val="002060"/>
              </a:solidFill>
            </a:endParaRPr>
          </a:p>
          <a:p>
            <a:pPr marL="12700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457199" y="214023"/>
            <a:ext cx="688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/>
              <a:t>Research task </a:t>
            </a:r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64008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Find out about the company or organisation you are going to for your placement</a:t>
            </a:r>
            <a:endParaRPr dirty="0">
              <a:solidFill>
                <a:srgbClr val="002060"/>
              </a:solidFill>
            </a:endParaRPr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Start by looking at the company website</a:t>
            </a:r>
            <a:endParaRPr dirty="0">
              <a:solidFill>
                <a:srgbClr val="002060"/>
              </a:solidFill>
            </a:endParaRPr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If the company doesn’t have a website research more generally into the sector or industry you are going to</a:t>
            </a:r>
            <a:endParaRPr dirty="0">
              <a:solidFill>
                <a:srgbClr val="002060"/>
              </a:solidFill>
            </a:endParaRPr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Write down three key facts you have discovered</a:t>
            </a:r>
            <a:endParaRPr dirty="0">
              <a:solidFill>
                <a:srgbClr val="002060"/>
              </a:solidFill>
            </a:endParaRPr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Share these key facts in pairs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72" name="Google Shape;172;p24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457199" y="214023"/>
            <a:ext cx="688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/>
              <a:t>Questions to ask on your placement </a:t>
            </a:r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64008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In your pairs:</a:t>
            </a:r>
            <a:endParaRPr dirty="0">
              <a:solidFill>
                <a:srgbClr val="002060"/>
              </a:solidFill>
            </a:endParaRPr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Discuss what else you want to find out during your placement</a:t>
            </a:r>
            <a:endParaRPr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Write down three questions you could ask your placement supervisor or mentor</a:t>
            </a:r>
            <a:endParaRPr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Examples:</a:t>
            </a:r>
            <a:endParaRPr dirty="0">
              <a:solidFill>
                <a:srgbClr val="002060"/>
              </a:solidFill>
            </a:endParaRPr>
          </a:p>
          <a:p>
            <a:pPr marL="180975" lvl="0" indent="-17462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How many staff work on this site?</a:t>
            </a:r>
            <a:endParaRPr dirty="0">
              <a:solidFill>
                <a:srgbClr val="002060"/>
              </a:solidFill>
            </a:endParaRPr>
          </a:p>
          <a:p>
            <a:pPr marL="180975" lvl="0" indent="-17462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Are you going to recruit any apprentices next year?</a:t>
            </a:r>
            <a:endParaRPr dirty="0">
              <a:solidFill>
                <a:srgbClr val="002060"/>
              </a:solidFill>
            </a:endParaRPr>
          </a:p>
          <a:p>
            <a:pPr marL="180975" lvl="0" indent="-17462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What kind of social activities are there for staff?</a:t>
            </a:r>
            <a:endParaRPr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p25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>
            <a:spLocks noGrp="1"/>
          </p:cNvSpPr>
          <p:nvPr>
            <p:ph type="title"/>
          </p:nvPr>
        </p:nvSpPr>
        <p:spPr>
          <a:xfrm>
            <a:off x="457199" y="214023"/>
            <a:ext cx="688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/>
              <a:t>Creating a good impression on placement</a:t>
            </a:r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64008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Individually write down your answers to the following questions:</a:t>
            </a:r>
            <a:endParaRPr dirty="0">
              <a:solidFill>
                <a:srgbClr val="002060"/>
              </a:solidFill>
            </a:endParaRPr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  <a:p>
            <a:pPr marL="180975" lvl="0" indent="-17462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How should I act?</a:t>
            </a:r>
            <a:endParaRPr sz="800" dirty="0">
              <a:solidFill>
                <a:srgbClr val="002060"/>
              </a:solidFill>
            </a:endParaRPr>
          </a:p>
          <a:p>
            <a:pPr marL="180975" lvl="0" indent="-17462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What should I wear?</a:t>
            </a:r>
            <a:endParaRPr sz="800" dirty="0">
              <a:solidFill>
                <a:srgbClr val="002060"/>
              </a:solidFill>
            </a:endParaRPr>
          </a:p>
          <a:p>
            <a:pPr marL="180975" lvl="0" indent="-17462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What types of questions is it OK to ask?</a:t>
            </a:r>
            <a:endParaRPr sz="800" dirty="0">
              <a:solidFill>
                <a:srgbClr val="002060"/>
              </a:solidFill>
            </a:endParaRPr>
          </a:p>
          <a:p>
            <a:pPr marL="180975" lvl="0" indent="-17462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Should I use my mobile phone?</a:t>
            </a:r>
            <a:endParaRPr sz="800" dirty="0">
              <a:solidFill>
                <a:srgbClr val="002060"/>
              </a:solidFill>
            </a:endParaRPr>
          </a:p>
          <a:p>
            <a:pPr marL="180975" lvl="0" indent="-17462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What policy should I adopt in relation to following social media?</a:t>
            </a:r>
            <a:endParaRPr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In groups of four compare answers then compile your group’s answers to each question</a:t>
            </a:r>
            <a:endParaRPr dirty="0">
              <a:solidFill>
                <a:srgbClr val="002060"/>
              </a:solidFill>
            </a:endParaRPr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26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title"/>
          </p:nvPr>
        </p:nvSpPr>
        <p:spPr>
          <a:xfrm>
            <a:off x="457200" y="904670"/>
            <a:ext cx="6594600" cy="27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/>
              <a:t>Have the questions and concerns you raised at the start of the lesson been answered?</a:t>
            </a:r>
            <a:endParaRPr sz="100"/>
          </a:p>
        </p:txBody>
      </p:sp>
      <p:sp>
        <p:nvSpPr>
          <p:cNvPr id="192" name="Google Shape;192;p27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FC5E5B"/>
      </a:dk2>
      <a:lt2>
        <a:srgbClr val="E6E6E6"/>
      </a:lt2>
      <a:accent1>
        <a:srgbClr val="FF7900"/>
      </a:accent1>
      <a:accent2>
        <a:srgbClr val="5D5F67"/>
      </a:accent2>
      <a:accent3>
        <a:srgbClr val="C1007F"/>
      </a:accent3>
      <a:accent4>
        <a:srgbClr val="A0E000"/>
      </a:accent4>
      <a:accent5>
        <a:srgbClr val="2AC9FF"/>
      </a:accent5>
      <a:accent6>
        <a:srgbClr val="002646"/>
      </a:accent6>
      <a:hlink>
        <a:srgbClr val="1979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347</Words>
  <Application>Microsoft Office PowerPoint</Application>
  <PresentationFormat>On-screen Show (16:9)</PresentationFormat>
  <Paragraphs>73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Preparing for the work experience placement</vt:lpstr>
      <vt:lpstr>What is work experience?</vt:lpstr>
      <vt:lpstr>Share in pairs</vt:lpstr>
      <vt:lpstr>What tasks will you undertake on work experience? </vt:lpstr>
      <vt:lpstr>Research task </vt:lpstr>
      <vt:lpstr>Questions to ask on your placement </vt:lpstr>
      <vt:lpstr>Creating a good impression on placement</vt:lpstr>
      <vt:lpstr>Have the questions and concerns you raised at the start of the lesson been answered?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the work experience placement</dc:title>
  <dc:creator>Jo Carrington</dc:creator>
  <cp:lastModifiedBy>Jo Carrington</cp:lastModifiedBy>
  <cp:revision>2</cp:revision>
  <dcterms:modified xsi:type="dcterms:W3CDTF">2020-06-30T15:53:21Z</dcterms:modified>
</cp:coreProperties>
</file>