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7"/>
  </p:notesMasterIdLst>
  <p:sldIdLst>
    <p:sldId id="256" r:id="rId3"/>
    <p:sldId id="257" r:id="rId4"/>
    <p:sldId id="258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h4hSMx/sYBVMbDrityy30n2mlD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customschemas.google.com/relationships/presentationmetadata" Target="metadata"/><Relationship Id="rId4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765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1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1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9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959861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947463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0" descr="A picture containing food,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2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31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r="500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1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1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520743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2"/>
          </p:nvPr>
        </p:nvSpPr>
        <p:spPr>
          <a:xfrm>
            <a:off x="6374968" y="1600201"/>
            <a:ext cx="5207432" cy="438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5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2"/>
          <p:cNvSpPr txBox="1">
            <a:spLocks noGrp="1"/>
          </p:cNvSpPr>
          <p:nvPr>
            <p:ph type="title"/>
          </p:nvPr>
        </p:nvSpPr>
        <p:spPr>
          <a:xfrm>
            <a:off x="609600" y="2042047"/>
            <a:ext cx="10859145" cy="105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1"/>
          </p:nvPr>
        </p:nvSpPr>
        <p:spPr>
          <a:xfrm>
            <a:off x="609600" y="3097283"/>
            <a:ext cx="10859144" cy="143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6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3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7782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77824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4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4" descr="A screenshot of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5085" y="1600200"/>
            <a:ext cx="7056967" cy="4248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4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4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846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>
            <a:spLocks noGrp="1"/>
          </p:cNvSpPr>
          <p:nvPr>
            <p:ph type="pic" idx="2"/>
          </p:nvPr>
        </p:nvSpPr>
        <p:spPr>
          <a:xfrm>
            <a:off x="6383867" y="1900767"/>
            <a:ext cx="5393267" cy="347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8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5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5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5" descr="A screenshot of a cell phone&#10;&#10;Description automatically generated"/>
          <p:cNvSpPr/>
          <p:nvPr/>
        </p:nvSpPr>
        <p:spPr>
          <a:xfrm>
            <a:off x="7112000" y="266700"/>
            <a:ext cx="4428067" cy="578485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66700" dist="139700" dir="2700000" algn="tl" rotWithShape="0">
              <a:srgbClr val="000000">
                <a:alpha val="17647"/>
              </a:srgbClr>
            </a:outerShdw>
          </a:effectLst>
        </p:spPr>
      </p:sp>
      <p:sp>
        <p:nvSpPr>
          <p:cNvPr id="115" name="Google Shape;115;p35"/>
          <p:cNvSpPr txBox="1">
            <a:spLocks noGrp="1"/>
          </p:cNvSpPr>
          <p:nvPr>
            <p:ph type="title"/>
          </p:nvPr>
        </p:nvSpPr>
        <p:spPr>
          <a:xfrm>
            <a:off x="609601" y="265997"/>
            <a:ext cx="585019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499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>
            <a:spLocks noGrp="1"/>
          </p:cNvSpPr>
          <p:nvPr>
            <p:ph type="pic" idx="2"/>
          </p:nvPr>
        </p:nvSpPr>
        <p:spPr>
          <a:xfrm>
            <a:off x="7284770" y="449341"/>
            <a:ext cx="4091153" cy="541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9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6" descr="A picture containing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59171"/>
          <a:stretch/>
        </p:blipFill>
        <p:spPr>
          <a:xfrm>
            <a:off x="0" y="1"/>
            <a:ext cx="12192000" cy="280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6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6"/>
          <p:cNvSpPr txBox="1">
            <a:spLocks noGrp="1"/>
          </p:cNvSpPr>
          <p:nvPr>
            <p:ph type="title"/>
          </p:nvPr>
        </p:nvSpPr>
        <p:spPr>
          <a:xfrm>
            <a:off x="1885243" y="529121"/>
            <a:ext cx="8421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6"/>
          <p:cNvSpPr txBox="1">
            <a:spLocks noGrp="1"/>
          </p:cNvSpPr>
          <p:nvPr>
            <p:ph type="body" idx="1"/>
          </p:nvPr>
        </p:nvSpPr>
        <p:spPr>
          <a:xfrm>
            <a:off x="76260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body" idx="2"/>
          </p:nvPr>
        </p:nvSpPr>
        <p:spPr>
          <a:xfrm>
            <a:off x="445767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6"/>
          <p:cNvSpPr txBox="1">
            <a:spLocks noGrp="1"/>
          </p:cNvSpPr>
          <p:nvPr>
            <p:ph type="body" idx="3"/>
          </p:nvPr>
        </p:nvSpPr>
        <p:spPr>
          <a:xfrm>
            <a:off x="8103983" y="2940960"/>
            <a:ext cx="3276655" cy="2721093"/>
          </a:xfrm>
          <a:prstGeom prst="rect">
            <a:avLst/>
          </a:prstGeom>
          <a:noFill/>
          <a:ln w="254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None/>
              <a:defRPr>
                <a:solidFill>
                  <a:srgbClr val="003B6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10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7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7"/>
          <p:cNvSpPr txBox="1">
            <a:spLocks noGrp="1"/>
          </p:cNvSpPr>
          <p:nvPr>
            <p:ph type="title"/>
          </p:nvPr>
        </p:nvSpPr>
        <p:spPr>
          <a:xfrm>
            <a:off x="609600" y="1278871"/>
            <a:ext cx="475488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body" idx="1"/>
          </p:nvPr>
        </p:nvSpPr>
        <p:spPr>
          <a:xfrm>
            <a:off x="7277687" y="1600202"/>
            <a:ext cx="4229685" cy="439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 1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8" descr="A person sitting at a table using a comput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7390"/>
          <a:stretch/>
        </p:blipFill>
        <p:spPr>
          <a:xfrm>
            <a:off x="1301752" y="0"/>
            <a:ext cx="1089024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61458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8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8"/>
          <p:cNvSpPr txBox="1">
            <a:spLocks noGrp="1"/>
          </p:cNvSpPr>
          <p:nvPr>
            <p:ph type="title"/>
          </p:nvPr>
        </p:nvSpPr>
        <p:spPr>
          <a:xfrm>
            <a:off x="609600" y="1531376"/>
            <a:ext cx="3614400" cy="25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2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5000"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2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3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7067" y="-4233"/>
            <a:ext cx="814493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3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4" descr="A sunset in the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9373" b="1112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4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0"/>
          <p:cNvPicPr preferRelativeResize="0"/>
          <p:nvPr/>
        </p:nvPicPr>
        <p:blipFill rotWithShape="1">
          <a:blip r:embed="rId2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0" descr="A picture containing drawing, foo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5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5" descr="A person on a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504"/>
          <a:stretch/>
        </p:blipFill>
        <p:spPr>
          <a:xfrm>
            <a:off x="7133168" y="0"/>
            <a:ext cx="505883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 4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6" descr="A picture containing drawing, foo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5434" y="5046133"/>
            <a:ext cx="1742017" cy="100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6" descr="A picture containing computer, sitting, laptop, you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9061"/>
          <a:stretch/>
        </p:blipFill>
        <p:spPr>
          <a:xfrm>
            <a:off x="7200901" y="0"/>
            <a:ext cx="49911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4267"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rgbClr val="FF7840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7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44818" r="7999"/>
          <a:stretch/>
        </p:blipFill>
        <p:spPr>
          <a:xfrm>
            <a:off x="6438901" y="0"/>
            <a:ext cx="5753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609600" y="265997"/>
            <a:ext cx="74038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606274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73729" t="44746"/>
          <a:stretch/>
        </p:blipFill>
        <p:spPr>
          <a:xfrm>
            <a:off x="8989485" y="3069168"/>
            <a:ext cx="3202516" cy="3788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0901" y="6098117"/>
            <a:ext cx="766233" cy="44661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1092114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"/>
          </p:nvPr>
        </p:nvSpPr>
        <p:spPr>
          <a:xfrm>
            <a:off x="609599" y="1600201"/>
            <a:ext cx="874104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defRPr>
                <a:solidFill>
                  <a:schemeClr val="dk1"/>
                </a:solidFill>
              </a:defRPr>
            </a:lvl1pPr>
            <a:lvl2pPr marL="914400" lvl="1" indent="-342900" algn="l"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609600" y="2667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1219200" y="6297085"/>
            <a:ext cx="1515533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ldNum" idx="12"/>
          </p:nvPr>
        </p:nvSpPr>
        <p:spPr>
          <a:xfrm>
            <a:off x="609600" y="6297085"/>
            <a:ext cx="609600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"/>
          <p:cNvSpPr txBox="1">
            <a:spLocks noGrp="1"/>
          </p:cNvSpPr>
          <p:nvPr>
            <p:ph type="title"/>
          </p:nvPr>
        </p:nvSpPr>
        <p:spPr>
          <a:xfrm>
            <a:off x="716347" y="1390312"/>
            <a:ext cx="5059052" cy="1472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GB" b="1"/>
              <a:t>Apprenticeships</a:t>
            </a:r>
            <a:endParaRPr b="1"/>
          </a:p>
        </p:txBody>
      </p:sp>
      <p:sp>
        <p:nvSpPr>
          <p:cNvPr id="154" name="Google Shape;154;p1"/>
          <p:cNvSpPr txBox="1">
            <a:spLocks noGrp="1"/>
          </p:cNvSpPr>
          <p:nvPr>
            <p:ph type="body" idx="1"/>
          </p:nvPr>
        </p:nvSpPr>
        <p:spPr>
          <a:xfrm>
            <a:off x="716347" y="3094497"/>
            <a:ext cx="4991100" cy="65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66" lvl="0" indent="0" algn="l" rtl="0">
              <a:spcBef>
                <a:spcPts val="0"/>
              </a:spcBef>
              <a:spcAft>
                <a:spcPts val="0"/>
              </a:spcAft>
              <a:buSzPts val="1867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>
                <a:solidFill>
                  <a:srgbClr val="002060"/>
                </a:solidFill>
              </a:rPr>
              <a:t>Apprenticeship levels</a:t>
            </a:r>
            <a:endParaRPr sz="3200">
              <a:solidFill>
                <a:srgbClr val="002060"/>
              </a:solidFill>
            </a:endParaRPr>
          </a:p>
        </p:txBody>
      </p:sp>
      <p:sp>
        <p:nvSpPr>
          <p:cNvPr id="160" name="Google Shape;160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Char char="•"/>
            </a:pPr>
            <a:r>
              <a:rPr lang="en-GB" sz="2590">
                <a:solidFill>
                  <a:srgbClr val="002060"/>
                </a:solidFill>
              </a:rPr>
              <a:t>Graduate level apprenticeships - available to SCQF level 11/master’s degree </a:t>
            </a:r>
            <a:endParaRPr sz="2800">
              <a:solidFill>
                <a:srgbClr val="002060"/>
              </a:solidFill>
            </a:endParaRPr>
          </a:p>
          <a:p>
            <a:pPr marL="457200" lvl="0" indent="-2927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None/>
            </a:pPr>
            <a:endParaRPr sz="2800">
              <a:solidFill>
                <a:srgbClr val="002060"/>
              </a:solidFill>
            </a:endParaRPr>
          </a:p>
          <a:p>
            <a:pPr marL="457200" lvl="0" indent="-2927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None/>
            </a:pPr>
            <a:endParaRPr sz="2800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Char char="•"/>
            </a:pPr>
            <a:r>
              <a:rPr lang="en-GB" sz="2590">
                <a:solidFill>
                  <a:srgbClr val="002060"/>
                </a:solidFill>
              </a:rPr>
              <a:t>Modern apprenticeships - available from SCQF level 5 up to degree level </a:t>
            </a:r>
            <a:endParaRPr sz="2590">
              <a:solidFill>
                <a:srgbClr val="002060"/>
              </a:solidFill>
            </a:endParaRPr>
          </a:p>
          <a:p>
            <a:pPr marL="457200" lvl="0" indent="-2927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None/>
            </a:pPr>
            <a:endParaRPr sz="2590">
              <a:solidFill>
                <a:srgbClr val="002060"/>
              </a:solidFill>
            </a:endParaRPr>
          </a:p>
          <a:p>
            <a:pPr marL="457200" lvl="0" indent="-29273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None/>
            </a:pPr>
            <a:endParaRPr sz="2590">
              <a:solidFill>
                <a:srgbClr val="002060"/>
              </a:solidFill>
            </a:endParaRPr>
          </a:p>
          <a:p>
            <a:pPr marL="45720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90"/>
              <a:buChar char="•"/>
            </a:pPr>
            <a:r>
              <a:rPr lang="en-GB" sz="2590">
                <a:solidFill>
                  <a:srgbClr val="002060"/>
                </a:solidFill>
              </a:rPr>
              <a:t>Foundation apprenticeships - taken alongside Highers and National 5s</a:t>
            </a:r>
            <a:r>
              <a:rPr lang="en-GB" sz="2800">
                <a:solidFill>
                  <a:srgbClr val="002060"/>
                </a:solidFill>
              </a:rPr>
              <a:t>, usually starting in S5</a:t>
            </a:r>
            <a:endParaRPr sz="259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>
                <a:solidFill>
                  <a:srgbClr val="002060"/>
                </a:solidFill>
              </a:rPr>
              <a:t>Case studies</a:t>
            </a:r>
            <a:endParaRPr sz="3200">
              <a:solidFill>
                <a:srgbClr val="002060"/>
              </a:solidFill>
            </a:endParaRPr>
          </a:p>
        </p:txBody>
      </p:sp>
      <p:sp>
        <p:nvSpPr>
          <p:cNvPr id="166" name="Google Shape;166;p3"/>
          <p:cNvSpPr txBox="1">
            <a:spLocks noGrp="1"/>
          </p:cNvSpPr>
          <p:nvPr>
            <p:ph type="body" idx="1"/>
          </p:nvPr>
        </p:nvSpPr>
        <p:spPr>
          <a:xfrm>
            <a:off x="521679" y="1565032"/>
            <a:ext cx="3804139" cy="462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6633"/>
              <a:buNone/>
            </a:pPr>
            <a:r>
              <a:rPr lang="en-GB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Jane is a student studying Highers at school in Perth. Her subjects include maths, chemistry and physics. She would like an engineering career and has decided to achieve this through an apprenticeship. 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6633"/>
              <a:buNone/>
            </a:pPr>
            <a:endParaRPr sz="22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6633"/>
              <a:buNone/>
            </a:pPr>
            <a:endParaRPr sz="220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6633"/>
              <a:buNone/>
            </a:pPr>
            <a:r>
              <a:rPr lang="en-GB" sz="2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Sam is studying for his National 5s in Edinburgh, and is on target to achieve six passes, including maths and English. He has recently done some work experience in a nursery and would like a career working with children. He doesn’t want to do Highers, but is keen to enter the workplace.</a:t>
            </a:r>
            <a:r>
              <a:rPr lang="en-GB" sz="1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GB" sz="2170">
                <a:solidFill>
                  <a:srgbClr val="002060"/>
                </a:solidFill>
              </a:rPr>
              <a:t/>
            </a:r>
            <a:br>
              <a:rPr lang="en-GB" sz="2170">
                <a:solidFill>
                  <a:srgbClr val="002060"/>
                </a:solidFill>
              </a:rPr>
            </a:br>
            <a:endParaRPr sz="2170">
              <a:solidFill>
                <a:srgbClr val="002060"/>
              </a:solidFill>
            </a:endParaRPr>
          </a:p>
        </p:txBody>
      </p:sp>
      <p:sp>
        <p:nvSpPr>
          <p:cNvPr id="167" name="Google Shape;167;p3"/>
          <p:cNvSpPr txBox="1"/>
          <p:nvPr/>
        </p:nvSpPr>
        <p:spPr>
          <a:xfrm>
            <a:off x="4413738" y="1784839"/>
            <a:ext cx="511371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Visit apprenticeships.scot/find-a-vacancy to support your research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en-GB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GB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Choose one apprenticeship your case study student could apply for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level apprenticeship is it?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are the entry requirements?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qualification and experience will they gain?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much will they earn?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far from home is the apprenticeship?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What is the application deadline?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518746" y="1408997"/>
            <a:ext cx="3807071" cy="1852949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518747" y="3873627"/>
            <a:ext cx="3807000" cy="23115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95" y="1135734"/>
            <a:ext cx="3775512" cy="2081722"/>
          </a:xfrm>
          <a:prstGeom prst="rect">
            <a:avLst/>
          </a:prstGeom>
        </p:spPr>
      </p:pic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609599" y="265997"/>
            <a:ext cx="917499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200" dirty="0">
                <a:solidFill>
                  <a:srgbClr val="002060"/>
                </a:solidFill>
              </a:rPr>
              <a:t>Apprenticeships on Morrisby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175" name="Google Shape;175;p17"/>
          <p:cNvSpPr txBox="1">
            <a:spLocks noGrp="1"/>
          </p:cNvSpPr>
          <p:nvPr>
            <p:ph type="body" idx="1"/>
          </p:nvPr>
        </p:nvSpPr>
        <p:spPr>
          <a:xfrm>
            <a:off x="311909" y="1689501"/>
            <a:ext cx="8534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B3BB"/>
              </a:buClr>
              <a:buSzPts val="2800"/>
              <a:buNone/>
            </a:pPr>
            <a:r>
              <a:rPr lang="en-GB" dirty="0">
                <a:solidFill>
                  <a:srgbClr val="002060"/>
                </a:solidFill>
              </a:rPr>
              <a:t>www.morrisby.com &gt; Login</a:t>
            </a:r>
            <a:endParaRPr dirty="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76" name="Google Shape;176;p17"/>
          <p:cNvSpPr txBox="1"/>
          <p:nvPr/>
        </p:nvSpPr>
        <p:spPr>
          <a:xfrm>
            <a:off x="1864551" y="2797579"/>
            <a:ext cx="350723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your </a:t>
            </a:r>
            <a:r>
              <a:rPr lang="en-GB" sz="14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My Choices &gt; Destinations </a:t>
            </a:r>
            <a:r>
              <a:rPr lang="en-GB" sz="1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8001270" y="5152751"/>
            <a:ext cx="3250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Click on a suggested subject tile to find out more about the apprenticeship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/>
          <p:nvPr/>
        </p:nvSpPr>
        <p:spPr>
          <a:xfrm>
            <a:off x="4470400" y="3285234"/>
            <a:ext cx="677333" cy="76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9" y="3517923"/>
            <a:ext cx="5965966" cy="25171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82" name="Google Shape;182;p17"/>
          <p:cNvCxnSpPr/>
          <p:nvPr/>
        </p:nvCxnSpPr>
        <p:spPr>
          <a:xfrm flipH="1" flipV="1">
            <a:off x="4152629" y="3105315"/>
            <a:ext cx="23602" cy="9465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83" name="Google Shape;183;p17"/>
          <p:cNvSpPr/>
          <p:nvPr/>
        </p:nvSpPr>
        <p:spPr>
          <a:xfrm rot="14106022" flipH="1">
            <a:off x="1514998" y="2843265"/>
            <a:ext cx="331181" cy="625886"/>
          </a:xfrm>
          <a:custGeom>
            <a:avLst/>
            <a:gdLst/>
            <a:ahLst/>
            <a:cxnLst/>
            <a:rect l="l" t="t" r="r" b="b"/>
            <a:pathLst>
              <a:path w="1122311" h="2424601" extrusionOk="0">
                <a:moveTo>
                  <a:pt x="457293" y="2424601"/>
                </a:moveTo>
                <a:cubicBezTo>
                  <a:pt x="231464" y="1966015"/>
                  <a:pt x="5635" y="1507430"/>
                  <a:pt x="93" y="1127816"/>
                </a:cubicBezTo>
                <a:cubicBezTo>
                  <a:pt x="-5449" y="748202"/>
                  <a:pt x="237006" y="331179"/>
                  <a:pt x="424042" y="146914"/>
                </a:cubicBezTo>
                <a:cubicBezTo>
                  <a:pt x="611078" y="-37351"/>
                  <a:pt x="866694" y="-7564"/>
                  <a:pt x="1122311" y="22223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90" y="2614273"/>
            <a:ext cx="4825677" cy="24193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0" name="Google Shape;180;p17"/>
          <p:cNvSpPr/>
          <p:nvPr/>
        </p:nvSpPr>
        <p:spPr>
          <a:xfrm rot="17295633">
            <a:off x="7141988" y="4330305"/>
            <a:ext cx="946175" cy="1027088"/>
          </a:xfrm>
          <a:custGeom>
            <a:avLst/>
            <a:gdLst/>
            <a:ahLst/>
            <a:cxnLst/>
            <a:rect l="l" t="t" r="r" b="b"/>
            <a:pathLst>
              <a:path w="221631" h="714894" extrusionOk="0">
                <a:moveTo>
                  <a:pt x="13813" y="714894"/>
                </a:moveTo>
                <a:cubicBezTo>
                  <a:pt x="651" y="500148"/>
                  <a:pt x="-12510" y="285403"/>
                  <a:pt x="22126" y="166254"/>
                </a:cubicBezTo>
                <a:cubicBezTo>
                  <a:pt x="56762" y="47105"/>
                  <a:pt x="139196" y="23552"/>
                  <a:pt x="221631" y="0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80;p17"/>
          <p:cNvSpPr/>
          <p:nvPr/>
        </p:nvSpPr>
        <p:spPr>
          <a:xfrm rot="10612998">
            <a:off x="11025810" y="3279017"/>
            <a:ext cx="739427" cy="2153405"/>
          </a:xfrm>
          <a:custGeom>
            <a:avLst/>
            <a:gdLst/>
            <a:ahLst/>
            <a:cxnLst/>
            <a:rect l="l" t="t" r="r" b="b"/>
            <a:pathLst>
              <a:path w="221631" h="714894" extrusionOk="0">
                <a:moveTo>
                  <a:pt x="13813" y="714894"/>
                </a:moveTo>
                <a:cubicBezTo>
                  <a:pt x="651" y="500148"/>
                  <a:pt x="-12510" y="285403"/>
                  <a:pt x="22126" y="166254"/>
                </a:cubicBezTo>
                <a:cubicBezTo>
                  <a:pt x="56762" y="47105"/>
                  <a:pt x="139196" y="23552"/>
                  <a:pt x="221631" y="0"/>
                </a:cubicBezTo>
              </a:path>
            </a:pathLst>
          </a:custGeom>
          <a:ln w="9525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76;p17"/>
          <p:cNvSpPr txBox="1"/>
          <p:nvPr/>
        </p:nvSpPr>
        <p:spPr>
          <a:xfrm>
            <a:off x="4176231" y="1884789"/>
            <a:ext cx="40430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 your </a:t>
            </a:r>
            <a:endParaRPr lang="en-GB" sz="1400" b="0" i="0" u="none" strike="noStrike" cap="none" dirty="0" smtClean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400" b="0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My Choices &gt; Destinations &gt; Options at 18 </a:t>
            </a:r>
            <a:r>
              <a:rPr lang="en-GB" sz="14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sz="14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83;p17"/>
          <p:cNvSpPr/>
          <p:nvPr/>
        </p:nvSpPr>
        <p:spPr>
          <a:xfrm rot="10089065" flipH="1">
            <a:off x="5899707" y="2272693"/>
            <a:ext cx="1404712" cy="1060462"/>
          </a:xfrm>
          <a:custGeom>
            <a:avLst/>
            <a:gdLst/>
            <a:ahLst/>
            <a:cxnLst/>
            <a:rect l="l" t="t" r="r" b="b"/>
            <a:pathLst>
              <a:path w="1122311" h="2424601" extrusionOk="0">
                <a:moveTo>
                  <a:pt x="457293" y="2424601"/>
                </a:moveTo>
                <a:cubicBezTo>
                  <a:pt x="231464" y="1966015"/>
                  <a:pt x="5635" y="1507430"/>
                  <a:pt x="93" y="1127816"/>
                </a:cubicBezTo>
                <a:cubicBezTo>
                  <a:pt x="-5449" y="748202"/>
                  <a:pt x="237006" y="331179"/>
                  <a:pt x="424042" y="146914"/>
                </a:cubicBezTo>
                <a:cubicBezTo>
                  <a:pt x="611078" y="-37351"/>
                  <a:pt x="866694" y="-7564"/>
                  <a:pt x="1122311" y="22223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1969287"/>
      </p:ext>
    </p:extLst>
  </p:cSld>
  <p:clrMapOvr>
    <a:masterClrMapping/>
  </p:clrMapOvr>
</p:sld>
</file>

<file path=ppt/theme/theme1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meta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29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New meta</vt:lpstr>
      <vt:lpstr>New meta</vt:lpstr>
      <vt:lpstr>Apprenticeships</vt:lpstr>
      <vt:lpstr>Apprenticeship levels</vt:lpstr>
      <vt:lpstr>Case studies</vt:lpstr>
      <vt:lpstr>Apprenticeships on Morrisby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Apprenticeships</dc:title>
  <dc:creator>Jo Carrington</dc:creator>
  <cp:lastModifiedBy>Jo Carrington</cp:lastModifiedBy>
  <cp:revision>1</cp:revision>
  <dcterms:created xsi:type="dcterms:W3CDTF">2019-07-17T13:24:44Z</dcterms:created>
  <dcterms:modified xsi:type="dcterms:W3CDTF">2021-07-14T09:29:03Z</dcterms:modified>
</cp:coreProperties>
</file>