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10"/>
  </p:notesMasterIdLst>
  <p:sldIdLst>
    <p:sldId id="287" r:id="rId2"/>
    <p:sldId id="290" r:id="rId3"/>
    <p:sldId id="298" r:id="rId4"/>
    <p:sldId id="295" r:id="rId5"/>
    <p:sldId id="299" r:id="rId6"/>
    <p:sldId id="276" r:id="rId7"/>
    <p:sldId id="300" r:id="rId8"/>
    <p:sldId id="301" r:id="rId9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840"/>
    <a:srgbClr val="FFAE3B"/>
    <a:srgbClr val="F74F79"/>
    <a:srgbClr val="003B61"/>
    <a:srgbClr val="F0F0F0"/>
    <a:srgbClr val="E6E6E6"/>
    <a:srgbClr val="BFBFBF"/>
    <a:srgbClr val="5D5F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CA9371B-4015-41C4-A221-EC01A6F80B7B}">
  <a:tblStyle styleId="{6CA9371B-4015-41C4-A221-EC01A6F80B7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 snapToGrid="0">
      <p:cViewPr varScale="1">
        <p:scale>
          <a:sx n="110" d="100"/>
          <a:sy n="110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Google Shape;3;n"/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20483" name="Google Shape;4;n"/>
          <p:cNvSpPr txBox="1">
            <a:spLocks noGrp="1"/>
          </p:cNvSpPr>
          <p:nvPr>
            <p:ph type="dt" idx="10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20484" name="Google Shape;5;n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5" name="Google Shape;6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  <p:sp>
        <p:nvSpPr>
          <p:cNvPr id="20486" name="Google Shape;7;n"/>
          <p:cNvSpPr txBox="1">
            <a:spLocks noGrp="1"/>
          </p:cNvSpPr>
          <p:nvPr>
            <p:ph type="ftr" idx="11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20487" name="Google Shape;8;n"/>
          <p:cNvSpPr txBox="1">
            <a:spLocks noGrp="1"/>
          </p:cNvSpPr>
          <p:nvPr>
            <p:ph type="sldNum" idx="12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fld id="{7039C9DD-3B8A-4EED-9180-A7CB29B7B9BE}" type="slidenum">
              <a:rPr lang="en-GB" altLang="en-US"/>
              <a:pPr/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Google Shape;61;p5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altLang="en-US" sz="900" smtClean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5843" name="Google Shape;62;p5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preserve="1" userDrawn="1">
  <p:cSld name="1_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sunset in the background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3" b="11121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3784600"/>
            <a:ext cx="1306513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537260" y="1042734"/>
            <a:ext cx="3794289" cy="1104314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200" b="1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7939E80-C358-954E-8BEE-0651BB9427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7260" y="2320872"/>
            <a:ext cx="3743325" cy="494179"/>
          </a:xfrm>
        </p:spPr>
        <p:txBody>
          <a:bodyPr/>
          <a:lstStyle>
            <a:lvl1pPr marL="6350" indent="0">
              <a:buFontTx/>
              <a:buNone/>
              <a:tabLst/>
              <a:defRPr>
                <a:solidFill>
                  <a:schemeClr val="bg1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80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close up of a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A close up of a logo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175" y="4573588"/>
            <a:ext cx="574675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57199" y="1531535"/>
            <a:ext cx="8144359" cy="791427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57200" y="2322962"/>
            <a:ext cx="8144358" cy="10781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180975" lvl="0" indent="-174625" algn="ctr">
              <a:spcBef>
                <a:spcPts val="360"/>
              </a:spcBef>
              <a:spcAft>
                <a:spcPts val="0"/>
              </a:spcAft>
              <a:buClr>
                <a:schemeClr val="bg1"/>
              </a:buClr>
              <a:buSzPts val="1800"/>
              <a:buChar char="•"/>
              <a:tabLst/>
              <a:defRPr>
                <a:solidFill>
                  <a:schemeClr val="bg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Google Shape;22;p3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97B7E-8A69-4155-9F2D-D98D84C813CB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Google Shape;23;p3"/>
          <p:cNvSpPr txBox="1"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3671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picture containing drawing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175" y="4573588"/>
            <a:ext cx="574675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6583680" cy="85725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6583680" cy="3394472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180975" lvl="0" indent="-174625" algn="l"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tabLst/>
              <a:defRPr>
                <a:solidFill>
                  <a:schemeClr val="tx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Google Shape;22;p3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C7205A9-D498-4DAA-9CDE-5C0EC1B59A44}" type="slidenum">
              <a:rPr lang="en-GB" altLang="en-US"/>
              <a:pPr/>
              <a:t>‹#›</a:t>
            </a:fld>
            <a:endParaRPr lang="en-US" altLang="en-US"/>
          </a:p>
        </p:txBody>
      </p:sp>
      <p:sp>
        <p:nvSpPr>
          <p:cNvPr id="6" name="Google Shape;23;p3"/>
          <p:cNvSpPr txBox="1"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7138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close up of a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-3175"/>
            <a:ext cx="61087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A screenshot of a computer screen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1200150"/>
            <a:ext cx="5292725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close up of a logo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175" y="4573588"/>
            <a:ext cx="574675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6346800" cy="85725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3747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180975" lvl="0" indent="-174625" algn="l"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tabLst/>
              <a:defRPr>
                <a:solidFill>
                  <a:schemeClr val="tx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881C1E9-D852-1940-9D99-0F9FAEE370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87900" y="1425575"/>
            <a:ext cx="4044950" cy="2606675"/>
          </a:xfrm>
        </p:spPr>
        <p:txBody>
          <a:bodyPr spcFirstLastPara="1"/>
          <a:lstStyle/>
          <a:p>
            <a:pPr lvl="0"/>
            <a:r>
              <a:rPr lang="en-US" noProof="0" smtClean="0">
                <a:sym typeface="Arial"/>
              </a:rPr>
              <a:t>Click icon to add picture</a:t>
            </a:r>
            <a:endParaRPr lang="en-GB" noProof="0" dirty="0">
              <a:sym typeface="Arial"/>
            </a:endParaRPr>
          </a:p>
        </p:txBody>
      </p:sp>
      <p:sp>
        <p:nvSpPr>
          <p:cNvPr id="9" name="Google Shape;22;p3"/>
          <p:cNvSpPr txBox="1">
            <a:spLocks noGrp="1"/>
          </p:cNvSpPr>
          <p:nvPr>
            <p:ph type="sldNum" idx="14"/>
          </p:nvPr>
        </p:nvSpPr>
        <p:spPr/>
        <p:txBody>
          <a:bodyPr/>
          <a:lstStyle>
            <a:lvl1pPr>
              <a:defRPr/>
            </a:lvl1pPr>
          </a:lstStyle>
          <a:p>
            <a:fld id="{16296FF0-E386-40A7-94DC-858CF451CE27}" type="slidenum">
              <a:rPr lang="en-GB" altLang="en-US"/>
              <a:pPr/>
              <a:t>‹#›</a:t>
            </a:fld>
            <a:endParaRPr lang="en-US" altLang="en-US"/>
          </a:p>
        </p:txBody>
      </p:sp>
      <p:sp>
        <p:nvSpPr>
          <p:cNvPr id="10" name="Google Shape;23;p3"/>
          <p:cNvSpPr txBox="1">
            <a:spLocks noGrp="1"/>
          </p:cNvSpPr>
          <p:nvPr>
            <p:ph type="dt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997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close up of a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-3175"/>
            <a:ext cx="61087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A close up of a logo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175" y="4573588"/>
            <a:ext cx="574675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0EE19787-E83D-C54C-A65F-4596C5951C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200025"/>
            <a:ext cx="3321050" cy="4338638"/>
          </a:xfrm>
          <a:prstGeom prst="rect">
            <a:avLst/>
          </a:prstGeom>
          <a:effectLst>
            <a:outerShdw blurRad="266700" dist="139700" dir="2700000" algn="tl" rotWithShape="0">
              <a:prstClr val="black">
                <a:alpha val="18000"/>
              </a:prstClr>
            </a:outerShdw>
          </a:effectLst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4387645" cy="85725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3747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180975" lvl="0" indent="-174625" algn="l"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tabLst/>
              <a:defRPr>
                <a:solidFill>
                  <a:schemeClr val="tx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881C1E9-D852-1940-9D99-0F9FAEE370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63577" y="337005"/>
            <a:ext cx="3068365" cy="4058013"/>
          </a:xfrm>
        </p:spPr>
        <p:txBody>
          <a:bodyPr spcFirstLastPara="1"/>
          <a:lstStyle/>
          <a:p>
            <a:pPr lvl="0"/>
            <a:r>
              <a:rPr lang="en-US" noProof="0" smtClean="0">
                <a:sym typeface="Arial"/>
              </a:rPr>
              <a:t>Click icon to add picture</a:t>
            </a:r>
            <a:endParaRPr lang="en-GB" noProof="0">
              <a:sym typeface="Arial"/>
            </a:endParaRPr>
          </a:p>
        </p:txBody>
      </p:sp>
      <p:sp>
        <p:nvSpPr>
          <p:cNvPr id="9" name="Google Shape;22;p3"/>
          <p:cNvSpPr txBox="1">
            <a:spLocks noGrp="1"/>
          </p:cNvSpPr>
          <p:nvPr>
            <p:ph type="sldNum" idx="14"/>
          </p:nvPr>
        </p:nvSpPr>
        <p:spPr/>
        <p:txBody>
          <a:bodyPr/>
          <a:lstStyle>
            <a:lvl1pPr>
              <a:defRPr/>
            </a:lvl1pPr>
          </a:lstStyle>
          <a:p>
            <a:fld id="{43033EB4-2010-4CFB-A76C-9D88B5CB3427}" type="slidenum">
              <a:rPr lang="en-GB" altLang="en-US"/>
              <a:pPr/>
              <a:t>‹#›</a:t>
            </a:fld>
            <a:endParaRPr lang="en-US" altLang="en-US"/>
          </a:p>
        </p:txBody>
      </p:sp>
      <p:sp>
        <p:nvSpPr>
          <p:cNvPr id="10" name="Google Shape;23;p3"/>
          <p:cNvSpPr txBox="1">
            <a:spLocks noGrp="1"/>
          </p:cNvSpPr>
          <p:nvPr>
            <p:ph type="dt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0006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ood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71"/>
          <a:stretch>
            <a:fillRect/>
          </a:stretch>
        </p:blipFill>
        <p:spPr bwMode="auto">
          <a:xfrm>
            <a:off x="0" y="0"/>
            <a:ext cx="91440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175" y="4573588"/>
            <a:ext cx="574675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39AB118-9D75-8349-BAEE-95F586383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932" y="396841"/>
            <a:ext cx="6316133" cy="85725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28FD7-0501-A846-86B5-EB31EDFB4D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1952" y="2205720"/>
            <a:ext cx="2457491" cy="2040820"/>
          </a:xfrm>
          <a:ln w="25400" cap="rnd">
            <a:solidFill>
              <a:schemeClr val="tx2"/>
            </a:solidFill>
          </a:ln>
          <a:effectLst/>
        </p:spPr>
        <p:txBody>
          <a:bodyPr/>
          <a:lstStyle>
            <a:lvl1pPr marL="127000" indent="0">
              <a:buNone/>
              <a:defRPr>
                <a:solidFill>
                  <a:srgbClr val="003B61"/>
                </a:solidFill>
              </a:defRPr>
            </a:lvl1pPr>
            <a:lvl2pPr marL="584200" indent="0">
              <a:buNone/>
              <a:defRPr>
                <a:solidFill>
                  <a:srgbClr val="003B61"/>
                </a:solidFill>
              </a:defRPr>
            </a:lvl2pPr>
            <a:lvl3pPr marL="1041400" indent="0">
              <a:buNone/>
              <a:defRPr>
                <a:solidFill>
                  <a:srgbClr val="003B61"/>
                </a:solidFill>
              </a:defRPr>
            </a:lvl3pPr>
            <a:lvl4pPr marL="1498600" indent="0">
              <a:buNone/>
              <a:defRPr>
                <a:solidFill>
                  <a:srgbClr val="003B61"/>
                </a:solidFill>
              </a:defRPr>
            </a:lvl4pPr>
            <a:lvl5pPr marL="1955800" indent="0">
              <a:buNone/>
              <a:defRPr>
                <a:solidFill>
                  <a:srgbClr val="003B6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A027599-CFBB-6144-97AC-547F92188C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43254" y="2205720"/>
            <a:ext cx="2457491" cy="2040820"/>
          </a:xfrm>
          <a:ln w="25400" cap="rnd">
            <a:solidFill>
              <a:schemeClr val="tx2"/>
            </a:solidFill>
          </a:ln>
          <a:effectLst/>
        </p:spPr>
        <p:txBody>
          <a:bodyPr/>
          <a:lstStyle>
            <a:lvl1pPr marL="127000" indent="0">
              <a:buNone/>
              <a:defRPr>
                <a:solidFill>
                  <a:srgbClr val="003B61"/>
                </a:solidFill>
              </a:defRPr>
            </a:lvl1pPr>
            <a:lvl2pPr marL="584200" indent="0">
              <a:buNone/>
              <a:defRPr>
                <a:solidFill>
                  <a:srgbClr val="003B61"/>
                </a:solidFill>
              </a:defRPr>
            </a:lvl2pPr>
            <a:lvl3pPr marL="1041400" indent="0">
              <a:buNone/>
              <a:defRPr>
                <a:solidFill>
                  <a:srgbClr val="003B61"/>
                </a:solidFill>
              </a:defRPr>
            </a:lvl3pPr>
            <a:lvl4pPr marL="1498600" indent="0">
              <a:buNone/>
              <a:defRPr>
                <a:solidFill>
                  <a:srgbClr val="003B61"/>
                </a:solidFill>
              </a:defRPr>
            </a:lvl4pPr>
            <a:lvl5pPr marL="1955800" indent="0">
              <a:buNone/>
              <a:defRPr>
                <a:solidFill>
                  <a:srgbClr val="003B6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BA0B4D89-7CD1-5D4C-91A1-DC57117E6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77987" y="2205720"/>
            <a:ext cx="2457491" cy="2040820"/>
          </a:xfrm>
          <a:ln w="25400" cap="rnd">
            <a:solidFill>
              <a:schemeClr val="tx2"/>
            </a:solidFill>
          </a:ln>
          <a:effectLst/>
        </p:spPr>
        <p:txBody>
          <a:bodyPr/>
          <a:lstStyle>
            <a:lvl1pPr marL="127000" indent="0">
              <a:buNone/>
              <a:defRPr>
                <a:solidFill>
                  <a:srgbClr val="003B61"/>
                </a:solidFill>
              </a:defRPr>
            </a:lvl1pPr>
            <a:lvl2pPr marL="584200" indent="0">
              <a:buNone/>
              <a:defRPr>
                <a:solidFill>
                  <a:srgbClr val="003B61"/>
                </a:solidFill>
              </a:defRPr>
            </a:lvl2pPr>
            <a:lvl3pPr marL="1041400" indent="0">
              <a:buNone/>
              <a:defRPr>
                <a:solidFill>
                  <a:srgbClr val="003B61"/>
                </a:solidFill>
              </a:defRPr>
            </a:lvl3pPr>
            <a:lvl4pPr marL="1498600" indent="0">
              <a:buNone/>
              <a:defRPr>
                <a:solidFill>
                  <a:srgbClr val="003B61"/>
                </a:solidFill>
              </a:defRPr>
            </a:lvl4pPr>
            <a:lvl5pPr marL="1955800" indent="0">
              <a:buNone/>
              <a:defRPr>
                <a:solidFill>
                  <a:srgbClr val="003B6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Google Shape;22;p3"/>
          <p:cNvSpPr txBox="1">
            <a:spLocks noGrp="1"/>
          </p:cNvSpPr>
          <p:nvPr>
            <p:ph type="sldNum" idx="16"/>
          </p:nvPr>
        </p:nvSpPr>
        <p:spPr/>
        <p:txBody>
          <a:bodyPr/>
          <a:lstStyle>
            <a:lvl1pPr>
              <a:defRPr/>
            </a:lvl1pPr>
          </a:lstStyle>
          <a:p>
            <a:fld id="{52D4589E-983B-44B0-B9AD-8A6FA5B4B4A0}" type="slidenum">
              <a:rPr lang="en-GB" altLang="en-US"/>
              <a:pPr/>
              <a:t>‹#›</a:t>
            </a:fld>
            <a:endParaRPr lang="en-US" altLang="en-US"/>
          </a:p>
        </p:txBody>
      </p:sp>
      <p:sp>
        <p:nvSpPr>
          <p:cNvPr id="9" name="Google Shape;23;p3"/>
          <p:cNvSpPr txBox="1">
            <a:spLocks noGrp="1"/>
          </p:cNvSpPr>
          <p:nvPr>
            <p:ph type="dt" idx="17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1469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close up of a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175" y="4573588"/>
            <a:ext cx="574675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Google Shape;20;p3">
            <a:extLst>
              <a:ext uri="{FF2B5EF4-FFF2-40B4-BE49-F238E27FC236}">
                <a16:creationId xmlns:a16="http://schemas.microsoft.com/office/drawing/2014/main" id="{93BE021E-E6A3-714B-9F64-A529952087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959153"/>
            <a:ext cx="3566160" cy="85725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0" name="Google Shape;21;p3">
            <a:extLst>
              <a:ext uri="{FF2B5EF4-FFF2-40B4-BE49-F238E27FC236}">
                <a16:creationId xmlns:a16="http://schemas.microsoft.com/office/drawing/2014/main" id="{826F760E-22AA-5442-81B5-5F216EC34B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458265" y="1200151"/>
            <a:ext cx="3172264" cy="3294357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180975" lvl="0" indent="-174625" algn="l"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tabLst/>
              <a:defRPr>
                <a:solidFill>
                  <a:schemeClr val="tx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Google Shape;22;p3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D93415-8138-44B2-BB29-49BF585B1508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Google Shape;23;p3"/>
          <p:cNvSpPr txBox="1"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80569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A person sitting at a table using a computer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0"/>
          <a:stretch>
            <a:fillRect/>
          </a:stretch>
        </p:blipFill>
        <p:spPr bwMode="auto">
          <a:xfrm>
            <a:off x="976313" y="0"/>
            <a:ext cx="816768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A close up of a logo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6093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A close up of a logo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175" y="4573588"/>
            <a:ext cx="574675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57200" y="1148532"/>
            <a:ext cx="2710800" cy="1940268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6" name="Google Shape;22;p3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A6EB11-4360-4DA9-AB6E-F4435CA51682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Google Shape;23;p3"/>
          <p:cNvSpPr txBox="1"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96153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preserve="1" userDrawn="1">
  <p:cSld name="1_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62"/>
          <a:stretch>
            <a:fillRect/>
          </a:stretch>
        </p:blipFill>
        <p:spPr bwMode="auto">
          <a:xfrm>
            <a:off x="5400675" y="0"/>
            <a:ext cx="37433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A picture containing drawing, food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3784600"/>
            <a:ext cx="1306513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537260" y="1042734"/>
            <a:ext cx="3794289" cy="1104314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200" b="1">
                <a:solidFill>
                  <a:srgbClr val="003B6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7939E80-C358-954E-8BEE-0651BB9427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7260" y="2320872"/>
            <a:ext cx="3743325" cy="494179"/>
          </a:xfrm>
        </p:spPr>
        <p:txBody>
          <a:bodyPr/>
          <a:lstStyle>
            <a:lvl1pPr marL="6350" indent="0">
              <a:buFontTx/>
              <a:buNone/>
              <a:tabLst/>
              <a:defRPr>
                <a:solidFill>
                  <a:srgbClr val="FF784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2037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preserve="1" userDrawn="1">
  <p:cSld name="1_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picture containing drawing, food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3784600"/>
            <a:ext cx="1306513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A person on a computer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5"/>
          <a:stretch>
            <a:fillRect/>
          </a:stretch>
        </p:blipFill>
        <p:spPr bwMode="auto">
          <a:xfrm>
            <a:off x="5349875" y="0"/>
            <a:ext cx="37941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537260" y="1042734"/>
            <a:ext cx="3794289" cy="1104314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200" b="1">
                <a:solidFill>
                  <a:srgbClr val="003B6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7939E80-C358-954E-8BEE-0651BB9427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7260" y="2320872"/>
            <a:ext cx="3743325" cy="494179"/>
          </a:xfrm>
        </p:spPr>
        <p:txBody>
          <a:bodyPr/>
          <a:lstStyle>
            <a:lvl1pPr marL="6350" indent="0">
              <a:buFontTx/>
              <a:buNone/>
              <a:tabLst/>
              <a:defRPr>
                <a:solidFill>
                  <a:srgbClr val="FF784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087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preserve="1" userDrawn="1">
  <p:cSld name="1_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picture containing drawing, food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3784600"/>
            <a:ext cx="1306513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A picture containing computer, sitting, laptop, young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62"/>
          <a:stretch>
            <a:fillRect/>
          </a:stretch>
        </p:blipFill>
        <p:spPr bwMode="auto">
          <a:xfrm>
            <a:off x="5400675" y="0"/>
            <a:ext cx="37433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537260" y="1042734"/>
            <a:ext cx="3794289" cy="1104314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200" b="1">
                <a:solidFill>
                  <a:srgbClr val="003B6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7939E80-C358-954E-8BEE-0651BB9427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7260" y="2320872"/>
            <a:ext cx="3743325" cy="494179"/>
          </a:xfrm>
        </p:spPr>
        <p:txBody>
          <a:bodyPr/>
          <a:lstStyle>
            <a:lvl1pPr marL="6350" indent="0">
              <a:buFontTx/>
              <a:buNone/>
              <a:tabLst/>
              <a:defRPr>
                <a:solidFill>
                  <a:srgbClr val="FF784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517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close up of a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0"/>
          <a:stretch>
            <a:fillRect/>
          </a:stretch>
        </p:blipFill>
        <p:spPr bwMode="auto">
          <a:xfrm>
            <a:off x="6858000" y="0"/>
            <a:ext cx="2286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A close up of a logo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175" y="4573588"/>
            <a:ext cx="574675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57199" y="199498"/>
            <a:ext cx="6881247" cy="85725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6400800" cy="3394472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180975" lvl="0" indent="-174625" algn="l"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tabLst/>
              <a:defRPr>
                <a:solidFill>
                  <a:schemeClr val="tx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Google Shape;22;p3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DB2C56E-4DE3-4878-A48F-65E76FD63E92}" type="slidenum">
              <a:rPr lang="en-GB" altLang="en-US"/>
              <a:pPr/>
              <a:t>‹#›</a:t>
            </a:fld>
            <a:endParaRPr lang="en-US" altLang="en-US"/>
          </a:p>
        </p:txBody>
      </p:sp>
      <p:sp>
        <p:nvSpPr>
          <p:cNvPr id="7" name="Google Shape;23;p3"/>
          <p:cNvSpPr txBox="1"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8699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close up of a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29" t="44746"/>
          <a:stretch>
            <a:fillRect/>
          </a:stretch>
        </p:blipFill>
        <p:spPr bwMode="auto">
          <a:xfrm>
            <a:off x="6742113" y="2301875"/>
            <a:ext cx="2401887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A close up of a logo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175" y="4573588"/>
            <a:ext cx="574675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57199" y="199498"/>
            <a:ext cx="8190855" cy="85725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57199" y="1200151"/>
            <a:ext cx="6555783" cy="3394472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180975" lvl="0" indent="-174625" algn="l"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tabLst/>
              <a:defRPr>
                <a:solidFill>
                  <a:schemeClr val="tx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Google Shape;22;p3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5E07584-14B0-4DC9-B0B9-F2E96BCF04D8}" type="slidenum">
              <a:rPr lang="en-GB" altLang="en-US"/>
              <a:pPr/>
              <a:t>‹#›</a:t>
            </a:fld>
            <a:endParaRPr lang="en-US" altLang="en-US"/>
          </a:p>
        </p:txBody>
      </p:sp>
      <p:sp>
        <p:nvSpPr>
          <p:cNvPr id="7" name="Google Shape;23;p3"/>
          <p:cNvSpPr txBox="1"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7613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picture containing drawing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175" y="4573588"/>
            <a:ext cx="574675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57199" y="199498"/>
            <a:ext cx="7198963" cy="85725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57199" y="1200151"/>
            <a:ext cx="7105973" cy="3394472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180975" lvl="0" indent="-174625" algn="l">
              <a:spcBef>
                <a:spcPts val="360"/>
              </a:spcBef>
              <a:spcAft>
                <a:spcPts val="0"/>
              </a:spcAft>
              <a:buClr>
                <a:schemeClr val="bg1"/>
              </a:buClr>
              <a:buSzPts val="1800"/>
              <a:buChar char="•"/>
              <a:tabLst/>
              <a:defRPr>
                <a:solidFill>
                  <a:schemeClr val="bg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Google Shape;22;p3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C989FF-B242-46B9-A4FA-46D43E62C73A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Google Shape;23;p3"/>
          <p:cNvSpPr txBox="1"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97677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food, drawing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175" y="4573588"/>
            <a:ext cx="574675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3905574" cy="85725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3905574" cy="3286608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180975" lvl="0" indent="-174625" algn="l">
              <a:spcBef>
                <a:spcPts val="360"/>
              </a:spcBef>
              <a:spcAft>
                <a:spcPts val="0"/>
              </a:spcAft>
              <a:buClr>
                <a:schemeClr val="bg1"/>
              </a:buClr>
              <a:buSzPts val="1800"/>
              <a:buChar char="•"/>
              <a:tabLst/>
              <a:defRPr>
                <a:solidFill>
                  <a:schemeClr val="bg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Google Shape;21;p3">
            <a:extLst>
              <a:ext uri="{FF2B5EF4-FFF2-40B4-BE49-F238E27FC236}">
                <a16:creationId xmlns:a16="http://schemas.microsoft.com/office/drawing/2014/main" id="{EFED9F84-B8A9-4D42-9262-E0BE64F31AEB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4781226" y="1200151"/>
            <a:ext cx="3905574" cy="3286608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180975" lvl="0" indent="-174625" algn="l"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tabLst/>
              <a:defRPr>
                <a:solidFill>
                  <a:srgbClr val="003B6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Google Shape;22;p3"/>
          <p:cNvSpPr txBox="1">
            <a:spLocks noGrp="1"/>
          </p:cNvSpPr>
          <p:nvPr>
            <p:ph type="sldNum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73348D-43F0-499A-9F1F-6ECED106215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8" name="Google Shape;23;p3"/>
          <p:cNvSpPr txBox="1">
            <a:spLocks noGrp="1"/>
          </p:cNvSpPr>
          <p:nvPr>
            <p:ph type="dt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5262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close up of a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175" y="4573588"/>
            <a:ext cx="574675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3905574" cy="85725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3905574" cy="3286608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180975" lvl="0" indent="-174625" algn="l">
              <a:spcBef>
                <a:spcPts val="360"/>
              </a:spcBef>
              <a:spcAft>
                <a:spcPts val="0"/>
              </a:spcAft>
              <a:buClr>
                <a:schemeClr val="bg1"/>
              </a:buClr>
              <a:buSzPts val="1800"/>
              <a:buChar char="•"/>
              <a:tabLst/>
              <a:defRPr>
                <a:solidFill>
                  <a:schemeClr val="bg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Google Shape;21;p3">
            <a:extLst>
              <a:ext uri="{FF2B5EF4-FFF2-40B4-BE49-F238E27FC236}">
                <a16:creationId xmlns:a16="http://schemas.microsoft.com/office/drawing/2014/main" id="{EFED9F84-B8A9-4D42-9262-E0BE64F31AEB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4781226" y="1200151"/>
            <a:ext cx="3905574" cy="3286608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180975" lvl="0" indent="-174625" algn="l">
              <a:spcBef>
                <a:spcPts val="360"/>
              </a:spcBef>
              <a:spcAft>
                <a:spcPts val="0"/>
              </a:spcAft>
              <a:buClr>
                <a:srgbClr val="003B61"/>
              </a:buClr>
              <a:buSzPts val="1800"/>
              <a:buChar char="•"/>
              <a:tabLst/>
              <a:defRPr>
                <a:solidFill>
                  <a:srgbClr val="003B6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Google Shape;22;p3"/>
          <p:cNvSpPr txBox="1">
            <a:spLocks noGrp="1"/>
          </p:cNvSpPr>
          <p:nvPr>
            <p:ph type="sldNum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D72B0D-A85F-4C5F-9414-BF654F591B9D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8" name="Google Shape;23;p3"/>
          <p:cNvSpPr txBox="1">
            <a:spLocks noGrp="1"/>
          </p:cNvSpPr>
          <p:nvPr>
            <p:ph type="dt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8294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;p1"/>
          <p:cNvSpPr txBox="1">
            <a:spLocks noGrp="1"/>
          </p:cNvSpPr>
          <p:nvPr>
            <p:ph type="title"/>
          </p:nvPr>
        </p:nvSpPr>
        <p:spPr bwMode="auto">
          <a:xfrm>
            <a:off x="457200" y="20002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  <p:sp>
        <p:nvSpPr>
          <p:cNvPr id="1027" name="Google Shape;11;p1"/>
          <p:cNvSpPr txBox="1"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  <p:sp>
        <p:nvSpPr>
          <p:cNvPr id="1028" name="Google Shape;12;p1"/>
          <p:cNvSpPr txBox="1">
            <a:spLocks noGrp="1"/>
          </p:cNvSpPr>
          <p:nvPr>
            <p:ph type="dt" idx="10"/>
          </p:nvPr>
        </p:nvSpPr>
        <p:spPr bwMode="auto">
          <a:xfrm>
            <a:off x="914400" y="4722813"/>
            <a:ext cx="11366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900">
                <a:solidFill>
                  <a:srgbClr val="BFBFBF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1029" name="Google Shape;13;p1"/>
          <p:cNvSpPr txBox="1">
            <a:spLocks noGrp="1"/>
          </p:cNvSpPr>
          <p:nvPr>
            <p:ph type="sldNum" idx="12"/>
          </p:nvPr>
        </p:nvSpPr>
        <p:spPr bwMode="auto">
          <a:xfrm>
            <a:off x="457200" y="4722813"/>
            <a:ext cx="457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900">
                <a:solidFill>
                  <a:srgbClr val="BFBFBF"/>
                </a:solidFill>
              </a:defRPr>
            </a:lvl1pPr>
          </a:lstStyle>
          <a:p>
            <a:fld id="{5CC373E2-4880-4588-AB1C-0BF984A2D9CD}" type="slidenum">
              <a:rPr lang="en-GB" altLang="en-US"/>
              <a:pPr/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fontAlgn="base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 b="1">
          <a:solidFill>
            <a:srgbClr val="003B61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fontAlgn="base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 b="1">
          <a:solidFill>
            <a:srgbClr val="003B61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fontAlgn="base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 b="1">
          <a:solidFill>
            <a:srgbClr val="003B61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fontAlgn="base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 b="1">
          <a:solidFill>
            <a:srgbClr val="003B61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fontAlgn="base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 b="1">
          <a:solidFill>
            <a:srgbClr val="003B61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fontAlgn="base">
        <a:spcBef>
          <a:spcPct val="0"/>
        </a:spcBef>
        <a:spcAft>
          <a:spcPct val="0"/>
        </a:spcAft>
        <a:buClr>
          <a:srgbClr val="FF7840"/>
        </a:buClr>
        <a:buFont typeface="Arial" panose="020B0604020202020204" pitchFamily="34" charset="0"/>
        <a:defRPr sz="1400">
          <a:solidFill>
            <a:schemeClr val="tx1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fontAlgn="base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fontAlgn="base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fontAlgn="base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fontAlgn="base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 txBox="1">
            <a:spLocks noGrp="1"/>
          </p:cNvSpPr>
          <p:nvPr>
            <p:ph type="title"/>
          </p:nvPr>
        </p:nvSpPr>
        <p:spPr>
          <a:xfrm>
            <a:off x="536575" y="1042988"/>
            <a:ext cx="4585390" cy="1103312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Completing apprenticeship and job application forms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 txBox="1">
            <a:spLocks noGrp="1"/>
          </p:cNvSpPr>
          <p:nvPr>
            <p:ph type="title"/>
          </p:nvPr>
        </p:nvSpPr>
        <p:spPr>
          <a:xfrm>
            <a:off x="457200" y="200025"/>
            <a:ext cx="3905250" cy="85725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an application form?</a:t>
            </a:r>
          </a:p>
        </p:txBody>
      </p:sp>
      <p:sp>
        <p:nvSpPr>
          <p:cNvPr id="33795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05250" cy="3286125"/>
          </a:xfrm>
        </p:spPr>
        <p:txBody>
          <a:bodyPr/>
          <a:lstStyle/>
          <a:p>
            <a:pPr>
              <a:spcBef>
                <a:spcPts val="363"/>
              </a:spcBef>
              <a:spcAft>
                <a:spcPct val="0"/>
              </a:spcAft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 screening process to find candidates </a:t>
            </a:r>
            <a:r>
              <a:rPr lang="en-GB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employers would </a:t>
            </a: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like to invite to interview</a:t>
            </a:r>
          </a:p>
          <a:p>
            <a:pPr>
              <a:spcBef>
                <a:spcPts val="363"/>
              </a:spcBef>
              <a:spcAft>
                <a:spcPct val="0"/>
              </a:spcAft>
            </a:pPr>
            <a:r>
              <a:rPr lang="en-GB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way for employers to get to know you better</a:t>
            </a:r>
          </a:p>
          <a:p>
            <a:pPr>
              <a:spcBef>
                <a:spcPts val="363"/>
              </a:spcBef>
              <a:spcAft>
                <a:spcPct val="0"/>
              </a:spcAft>
            </a:pPr>
            <a:r>
              <a:rPr lang="en-GB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series of questions</a:t>
            </a: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about you, your skills and motivations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E4F2F54-F7BC-45A2-BAD3-11B174B25B06}" type="slidenum">
              <a:rPr lang="en-GB" altLang="en-US" sz="900">
                <a:solidFill>
                  <a:schemeClr val="bg1"/>
                </a:solidFill>
              </a:rPr>
              <a:pPr/>
              <a:t>2</a:t>
            </a:fld>
            <a:endParaRPr lang="en-GB" altLang="en-US" sz="90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716" y="1200150"/>
            <a:ext cx="4265761" cy="22036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Slide Number Placeholder 3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E4F2F54-F7BC-45A2-BAD3-11B174B25B06}" type="slidenum">
              <a:rPr lang="en-GB" altLang="en-US" sz="900">
                <a:solidFill>
                  <a:schemeClr val="bg1"/>
                </a:solidFill>
              </a:rPr>
              <a:pPr/>
              <a:t>3</a:t>
            </a:fld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33797" name="Text Placeholder 4"/>
          <p:cNvSpPr txBox="1">
            <a:spLocks noGrp="1"/>
          </p:cNvSpPr>
          <p:nvPr>
            <p:ph type="body" idx="13"/>
          </p:nvPr>
        </p:nvSpPr>
        <p:spPr>
          <a:xfrm>
            <a:off x="4781550" y="1200150"/>
            <a:ext cx="3905250" cy="3286125"/>
          </a:xfrm>
        </p:spPr>
        <p:txBody>
          <a:bodyPr/>
          <a:lstStyle/>
          <a:p>
            <a:pPr marL="6350" indent="0">
              <a:spcBef>
                <a:spcPts val="363"/>
              </a:spcBef>
              <a:spcAft>
                <a:spcPct val="0"/>
              </a:spcAft>
              <a:buNone/>
            </a:pPr>
            <a:r>
              <a:rPr lang="en-GB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How would you…?</a:t>
            </a:r>
          </a:p>
          <a:p>
            <a:pPr>
              <a:spcBef>
                <a:spcPts val="363"/>
              </a:spcBef>
              <a:spcAft>
                <a:spcPct val="0"/>
              </a:spcAft>
            </a:pPr>
            <a:r>
              <a:rPr lang="en-GB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the employer thoroughly</a:t>
            </a:r>
          </a:p>
          <a:p>
            <a:pPr>
              <a:spcBef>
                <a:spcPts val="363"/>
              </a:spcBef>
              <a:spcAft>
                <a:spcPct val="0"/>
              </a:spcAft>
            </a:pPr>
            <a:r>
              <a:rPr lang="en-GB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Understand the role fully</a:t>
            </a:r>
          </a:p>
          <a:p>
            <a:pPr>
              <a:spcBef>
                <a:spcPts val="363"/>
              </a:spcBef>
              <a:spcAft>
                <a:spcPct val="0"/>
              </a:spcAft>
            </a:pPr>
            <a:r>
              <a:rPr lang="en-GB" alt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Decide on </a:t>
            </a:r>
            <a:r>
              <a:rPr lang="en-GB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your skills</a:t>
            </a:r>
          </a:p>
          <a:p>
            <a:pPr>
              <a:spcBef>
                <a:spcPts val="363"/>
              </a:spcBef>
              <a:spcAft>
                <a:spcPct val="0"/>
              </a:spcAft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Draft your answers to questions</a:t>
            </a:r>
          </a:p>
          <a:p>
            <a:pPr>
              <a:spcBef>
                <a:spcPts val="363"/>
              </a:spcBef>
              <a:spcAft>
                <a:spcPct val="0"/>
              </a:spcAft>
            </a:pPr>
            <a:r>
              <a:rPr lang="en-GB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Plan </a:t>
            </a: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your time</a:t>
            </a:r>
          </a:p>
          <a:p>
            <a:pPr>
              <a:spcBef>
                <a:spcPts val="363"/>
              </a:spcBef>
              <a:spcAft>
                <a:spcPct val="0"/>
              </a:spcAft>
            </a:pPr>
            <a:r>
              <a:rPr lang="en-GB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Check </a:t>
            </a: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your spelling and </a:t>
            </a:r>
            <a:r>
              <a:rPr lang="en-GB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  <a:p>
            <a:pPr>
              <a:spcBef>
                <a:spcPts val="363"/>
              </a:spcBef>
              <a:spcAft>
                <a:spcPct val="0"/>
              </a:spcAft>
            </a:pPr>
            <a:r>
              <a:rPr lang="en-GB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Apply before the closing date</a:t>
            </a:r>
          </a:p>
          <a:p>
            <a:pPr>
              <a:spcBef>
                <a:spcPts val="363"/>
              </a:spcBef>
              <a:spcAft>
                <a:spcPct val="0"/>
              </a:spcAft>
            </a:pPr>
            <a:endParaRPr lang="en-GB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909926" y="200025"/>
            <a:ext cx="394914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fontAlgn="base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 panose="020B0604020202020204" pitchFamily="34" charset="0"/>
              <a:buNone/>
              <a:defRPr sz="1400" b="1">
                <a:solidFill>
                  <a:schemeClr val="bg1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fontAlgn="base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 b="1">
                <a:solidFill>
                  <a:srgbClr val="003B61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fontAlgn="base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 b="1">
                <a:solidFill>
                  <a:srgbClr val="003B61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fontAlgn="base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 b="1">
                <a:solidFill>
                  <a:srgbClr val="003B61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fontAlgn="base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 b="1">
                <a:solidFill>
                  <a:srgbClr val="003B61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4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you can do to write a great application form…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" indent="0">
              <a:buNone/>
            </a:pPr>
            <a:r>
              <a:rPr lang="en-GB" sz="2800" dirty="0" smtClean="0"/>
              <a:t>Discuss in twos how you would go about doing these things…</a:t>
            </a:r>
            <a:endParaRPr lang="en-GB" sz="2800" dirty="0"/>
          </a:p>
        </p:txBody>
      </p:sp>
      <p:sp>
        <p:nvSpPr>
          <p:cNvPr id="10" name="Freeform 9"/>
          <p:cNvSpPr/>
          <p:nvPr/>
        </p:nvSpPr>
        <p:spPr>
          <a:xfrm>
            <a:off x="3217794" y="2292626"/>
            <a:ext cx="1563756" cy="503583"/>
          </a:xfrm>
          <a:custGeom>
            <a:avLst/>
            <a:gdLst>
              <a:gd name="connsiteX0" fmla="*/ 0 w 2570922"/>
              <a:gd name="connsiteY0" fmla="*/ 815009 h 1256942"/>
              <a:gd name="connsiteX1" fmla="*/ 1524000 w 2570922"/>
              <a:gd name="connsiteY1" fmla="*/ 1225826 h 1256942"/>
              <a:gd name="connsiteX2" fmla="*/ 2504661 w 2570922"/>
              <a:gd name="connsiteY2" fmla="*/ 72887 h 1256942"/>
              <a:gd name="connsiteX3" fmla="*/ 2504661 w 2570922"/>
              <a:gd name="connsiteY3" fmla="*/ 72887 h 1256942"/>
              <a:gd name="connsiteX4" fmla="*/ 2570922 w 2570922"/>
              <a:gd name="connsiteY4" fmla="*/ 0 h 1256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0922" h="1256942">
                <a:moveTo>
                  <a:pt x="0" y="815009"/>
                </a:moveTo>
                <a:cubicBezTo>
                  <a:pt x="553278" y="1082261"/>
                  <a:pt x="1106557" y="1349513"/>
                  <a:pt x="1524000" y="1225826"/>
                </a:cubicBezTo>
                <a:cubicBezTo>
                  <a:pt x="1941443" y="1102139"/>
                  <a:pt x="2504661" y="72887"/>
                  <a:pt x="2504661" y="72887"/>
                </a:cubicBezTo>
                <a:lnTo>
                  <a:pt x="2504661" y="72887"/>
                </a:lnTo>
                <a:lnTo>
                  <a:pt x="2570922" y="0"/>
                </a:lnTo>
              </a:path>
            </a:pathLst>
          </a:custGeom>
          <a:noFill/>
          <a:ln w="1270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853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 txBox="1">
            <a:spLocks noGrp="1"/>
          </p:cNvSpPr>
          <p:nvPr>
            <p:ph type="title"/>
          </p:nvPr>
        </p:nvSpPr>
        <p:spPr>
          <a:xfrm>
            <a:off x="457200" y="200025"/>
            <a:ext cx="6346825" cy="85725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Basic details</a:t>
            </a:r>
          </a:p>
        </p:txBody>
      </p:sp>
      <p:sp>
        <p:nvSpPr>
          <p:cNvPr id="39939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453804"/>
            <a:ext cx="3816626" cy="2550215"/>
          </a:xfrm>
        </p:spPr>
        <p:txBody>
          <a:bodyPr/>
          <a:lstStyle/>
          <a:p>
            <a:pPr>
              <a:spcBef>
                <a:spcPts val="363"/>
              </a:spcBef>
              <a:spcAft>
                <a:spcPct val="0"/>
              </a:spcAft>
            </a:pPr>
            <a:r>
              <a:rPr lang="en-GB" alt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pPr>
              <a:spcBef>
                <a:spcPts val="363"/>
              </a:spcBef>
              <a:spcAft>
                <a:spcPct val="0"/>
              </a:spcAft>
            </a:pPr>
            <a:r>
              <a:rPr lang="en-GB" alt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</a:t>
            </a:r>
          </a:p>
          <a:p>
            <a:pPr>
              <a:spcBef>
                <a:spcPts val="363"/>
              </a:spcBef>
              <a:spcAft>
                <a:spcPct val="0"/>
              </a:spcAft>
            </a:pPr>
            <a:r>
              <a:rPr lang="en-GB" alt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</a:p>
          <a:p>
            <a:pPr>
              <a:spcBef>
                <a:spcPts val="363"/>
              </a:spcBef>
              <a:spcAft>
                <a:spcPct val="0"/>
              </a:spcAft>
            </a:pPr>
            <a:r>
              <a:rPr lang="en-GB" alt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email and telephone number</a:t>
            </a:r>
          </a:p>
          <a:p>
            <a:pPr>
              <a:spcBef>
                <a:spcPts val="363"/>
              </a:spcBef>
              <a:spcAft>
                <a:spcPct val="0"/>
              </a:spcAft>
            </a:pPr>
            <a:r>
              <a:rPr lang="en-GB" alt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Insurance number</a:t>
            </a:r>
          </a:p>
          <a:p>
            <a:pPr>
              <a:spcBef>
                <a:spcPts val="363"/>
              </a:spcBef>
              <a:spcAft>
                <a:spcPct val="0"/>
              </a:spcAft>
            </a:pPr>
            <a:r>
              <a:rPr lang="en-GB" alt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</a:p>
          <a:p>
            <a:pPr>
              <a:spcBef>
                <a:spcPts val="363"/>
              </a:spcBef>
              <a:spcAft>
                <a:spcPct val="0"/>
              </a:spcAft>
            </a:pPr>
            <a:r>
              <a:rPr lang="en-GB" alt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experience / Voluntary experience / Positions of responsibility</a:t>
            </a:r>
            <a:endParaRPr lang="en-GB" alt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0" indent="0">
              <a:spcBef>
                <a:spcPts val="363"/>
              </a:spcBef>
              <a:spcAft>
                <a:spcPct val="0"/>
              </a:spcAft>
              <a:buNone/>
            </a:pPr>
            <a:endParaRPr lang="en-GB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81C4E1D-B833-4C5A-8EC4-0D26B7661EFC}" type="slidenum">
              <a:rPr lang="en-GB" altLang="en-US" sz="900">
                <a:solidFill>
                  <a:srgbClr val="BFBFBF"/>
                </a:solidFill>
              </a:rPr>
              <a:pPr/>
              <a:t>4</a:t>
            </a:fld>
            <a:endParaRPr lang="en-GB" altLang="en-US" sz="900">
              <a:solidFill>
                <a:srgbClr val="BFBFBF"/>
              </a:solidFill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" r="743"/>
          <a:stretch>
            <a:fillRect/>
          </a:stretch>
        </p:blipFill>
        <p:spPr/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 txBox="1">
            <a:spLocks noGrp="1"/>
          </p:cNvSpPr>
          <p:nvPr>
            <p:ph type="title"/>
          </p:nvPr>
        </p:nvSpPr>
        <p:spPr>
          <a:xfrm>
            <a:off x="457200" y="200025"/>
            <a:ext cx="3905250" cy="85725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</a:p>
        </p:txBody>
      </p:sp>
      <p:sp>
        <p:nvSpPr>
          <p:cNvPr id="33795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05250" cy="3286125"/>
          </a:xfrm>
        </p:spPr>
        <p:txBody>
          <a:bodyPr/>
          <a:lstStyle/>
          <a:p>
            <a:pPr>
              <a:spcBef>
                <a:spcPts val="363"/>
              </a:spcBef>
              <a:spcAft>
                <a:spcPct val="0"/>
              </a:spcAft>
            </a:pPr>
            <a:r>
              <a:rPr lang="en-GB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 about your skills</a:t>
            </a:r>
          </a:p>
          <a:p>
            <a:pPr>
              <a:spcBef>
                <a:spcPts val="363"/>
              </a:spcBef>
              <a:spcAft>
                <a:spcPct val="0"/>
              </a:spcAft>
            </a:pPr>
            <a:r>
              <a:rPr lang="en-GB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Consider your work experience, positions of responsibility, jobs, voluntary experience, </a:t>
            </a:r>
            <a:r>
              <a:rPr lang="en-GB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DofE</a:t>
            </a:r>
            <a:r>
              <a:rPr lang="en-GB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GB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63"/>
              </a:spcBef>
              <a:spcAft>
                <a:spcPct val="0"/>
              </a:spcAft>
            </a:pPr>
            <a:r>
              <a:rPr lang="en-GB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What skills have you used</a:t>
            </a:r>
          </a:p>
          <a:p>
            <a:pPr>
              <a:spcBef>
                <a:spcPts val="363"/>
              </a:spcBef>
              <a:spcAft>
                <a:spcPct val="0"/>
              </a:spcAft>
            </a:pPr>
            <a:r>
              <a:rPr lang="en-GB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Specific examples</a:t>
            </a:r>
          </a:p>
          <a:p>
            <a:pPr>
              <a:spcBef>
                <a:spcPts val="363"/>
              </a:spcBef>
              <a:spcAft>
                <a:spcPct val="0"/>
              </a:spcAft>
            </a:pPr>
            <a:r>
              <a:rPr lang="en-GB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Use:</a:t>
            </a:r>
          </a:p>
          <a:p>
            <a:pPr lvl="1">
              <a:spcBef>
                <a:spcPts val="363"/>
              </a:spcBef>
              <a:spcAft>
                <a:spcPct val="0"/>
              </a:spcAft>
            </a:pPr>
            <a:r>
              <a:rPr lang="en-GB" alt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Situation (10%)</a:t>
            </a:r>
          </a:p>
          <a:p>
            <a:pPr lvl="1">
              <a:spcBef>
                <a:spcPts val="363"/>
              </a:spcBef>
              <a:spcAft>
                <a:spcPct val="0"/>
              </a:spcAft>
            </a:pPr>
            <a:r>
              <a:rPr lang="en-GB" alt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(10%)</a:t>
            </a:r>
          </a:p>
          <a:p>
            <a:pPr lvl="1">
              <a:spcBef>
                <a:spcPts val="363"/>
              </a:spcBef>
              <a:spcAft>
                <a:spcPct val="0"/>
              </a:spcAft>
            </a:pPr>
            <a:r>
              <a:rPr lang="en-GB" alt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(70%)</a:t>
            </a:r>
          </a:p>
          <a:p>
            <a:pPr lvl="1">
              <a:spcBef>
                <a:spcPts val="363"/>
              </a:spcBef>
              <a:spcAft>
                <a:spcPct val="0"/>
              </a:spcAft>
            </a:pPr>
            <a:r>
              <a:rPr lang="en-GB" alt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 (10%)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E4F2F54-F7BC-45A2-BAD3-11B174B25B06}" type="slidenum">
              <a:rPr lang="en-GB" altLang="en-US" sz="900">
                <a:solidFill>
                  <a:schemeClr val="bg1"/>
                </a:solidFill>
              </a:rPr>
              <a:pPr/>
              <a:t>5</a:t>
            </a:fld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6" name="Text Placeholder 4"/>
          <p:cNvSpPr txBox="1">
            <a:spLocks noGrp="1"/>
          </p:cNvSpPr>
          <p:nvPr>
            <p:ph type="body" idx="13"/>
          </p:nvPr>
        </p:nvSpPr>
        <p:spPr>
          <a:xfrm>
            <a:off x="4781550" y="200026"/>
            <a:ext cx="3905250" cy="4797424"/>
          </a:xfrm>
        </p:spPr>
        <p:txBody>
          <a:bodyPr/>
          <a:lstStyle/>
          <a:p>
            <a:pPr marL="6350" indent="0">
              <a:spcBef>
                <a:spcPts val="363"/>
              </a:spcBef>
              <a:spcAft>
                <a:spcPct val="0"/>
              </a:spcAft>
              <a:buNone/>
            </a:pPr>
            <a:r>
              <a:rPr lang="en-GB" altLang="en-US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an example of when you have used your listening skills…</a:t>
            </a:r>
          </a:p>
          <a:p>
            <a:pPr marL="6350" indent="0">
              <a:spcBef>
                <a:spcPts val="363"/>
              </a:spcBef>
              <a:spcAft>
                <a:spcPct val="0"/>
              </a:spcAft>
              <a:buNone/>
            </a:pPr>
            <a:endParaRPr lang="en-GB" altLang="en-US" sz="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0" indent="0">
              <a:spcBef>
                <a:spcPts val="363"/>
              </a:spcBef>
              <a:spcAft>
                <a:spcPct val="0"/>
              </a:spcAft>
              <a:buNone/>
            </a:pPr>
            <a:r>
              <a:rPr lang="en-GB" alt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Situation</a:t>
            </a:r>
          </a:p>
          <a:p>
            <a:pPr marL="6350" lvl="0" indent="0">
              <a:spcBef>
                <a:spcPts val="363"/>
              </a:spcBef>
              <a:spcAft>
                <a:spcPct val="0"/>
              </a:spcAft>
              <a:buNone/>
            </a:pPr>
            <a:r>
              <a:rPr lang="en-GB" sz="1000" dirty="0">
                <a:solidFill>
                  <a:srgbClr val="002060"/>
                </a:solidFill>
              </a:rPr>
              <a:t>As part of my </a:t>
            </a:r>
            <a:r>
              <a:rPr lang="en-GB" sz="1000" dirty="0" smtClean="0">
                <a:solidFill>
                  <a:srgbClr val="002060"/>
                </a:solidFill>
              </a:rPr>
              <a:t>volunteering, </a:t>
            </a:r>
            <a:r>
              <a:rPr lang="en-GB" sz="1000" dirty="0">
                <a:solidFill>
                  <a:srgbClr val="002060"/>
                </a:solidFill>
              </a:rPr>
              <a:t>I worked at Hackney Children’s Home and often had to deal with angry parents who wanted access to their children which was not </a:t>
            </a:r>
            <a:r>
              <a:rPr lang="en-GB" sz="1000" dirty="0" smtClean="0">
                <a:solidFill>
                  <a:srgbClr val="002060"/>
                </a:solidFill>
              </a:rPr>
              <a:t>authorised.</a:t>
            </a:r>
          </a:p>
          <a:p>
            <a:pPr marL="6350" lvl="0" indent="0">
              <a:spcBef>
                <a:spcPts val="363"/>
              </a:spcBef>
              <a:spcAft>
                <a:spcPct val="0"/>
              </a:spcAft>
              <a:buNone/>
            </a:pPr>
            <a:endParaRPr lang="en-GB" sz="800" dirty="0" smtClean="0">
              <a:solidFill>
                <a:srgbClr val="002060"/>
              </a:solidFill>
            </a:endParaRPr>
          </a:p>
          <a:p>
            <a:pPr marL="6350" lvl="0" indent="0">
              <a:spcBef>
                <a:spcPts val="363"/>
              </a:spcBef>
              <a:spcAft>
                <a:spcPct val="0"/>
              </a:spcAft>
              <a:buNone/>
            </a:pPr>
            <a:r>
              <a:rPr lang="en-GB" sz="1000" b="1" dirty="0" smtClean="0">
                <a:solidFill>
                  <a:srgbClr val="002060"/>
                </a:solidFill>
              </a:rPr>
              <a:t>Task</a:t>
            </a:r>
            <a:endParaRPr lang="en-GB" sz="1000" b="1" dirty="0">
              <a:solidFill>
                <a:srgbClr val="002060"/>
              </a:solidFill>
            </a:endParaRPr>
          </a:p>
          <a:p>
            <a:pPr marL="6350" lvl="0" indent="0">
              <a:spcBef>
                <a:spcPts val="363"/>
              </a:spcBef>
              <a:spcAft>
                <a:spcPct val="0"/>
              </a:spcAft>
              <a:buNone/>
            </a:pPr>
            <a:r>
              <a:rPr lang="en-GB" sz="1000" dirty="0">
                <a:solidFill>
                  <a:srgbClr val="002060"/>
                </a:solidFill>
              </a:rPr>
              <a:t>I regularly answered the phone and one day a particularly hostile father called and shouted at me when I told him that he could only visit his son on the next scheduled time which was 3 weeks </a:t>
            </a:r>
            <a:r>
              <a:rPr lang="en-GB" sz="1000" dirty="0" smtClean="0">
                <a:solidFill>
                  <a:srgbClr val="002060"/>
                </a:solidFill>
              </a:rPr>
              <a:t>away.</a:t>
            </a:r>
          </a:p>
          <a:p>
            <a:pPr marL="6350" lvl="0" indent="0">
              <a:spcBef>
                <a:spcPts val="363"/>
              </a:spcBef>
              <a:spcAft>
                <a:spcPct val="0"/>
              </a:spcAft>
              <a:buNone/>
            </a:pPr>
            <a:endParaRPr lang="en-GB" sz="800" dirty="0">
              <a:solidFill>
                <a:srgbClr val="002060"/>
              </a:solidFill>
            </a:endParaRPr>
          </a:p>
          <a:p>
            <a:pPr marL="6350" lvl="0" indent="0">
              <a:spcBef>
                <a:spcPts val="363"/>
              </a:spcBef>
              <a:spcAft>
                <a:spcPct val="0"/>
              </a:spcAft>
              <a:buNone/>
            </a:pPr>
            <a:r>
              <a:rPr lang="en-GB" sz="1000" b="1" dirty="0" smtClean="0">
                <a:solidFill>
                  <a:srgbClr val="002060"/>
                </a:solidFill>
              </a:rPr>
              <a:t>Action</a:t>
            </a:r>
          </a:p>
          <a:p>
            <a:pPr marL="6350" indent="0">
              <a:spcBef>
                <a:spcPts val="363"/>
              </a:spcBef>
              <a:spcAft>
                <a:spcPct val="0"/>
              </a:spcAft>
              <a:buNone/>
            </a:pPr>
            <a:r>
              <a:rPr lang="en-GB" sz="1000" dirty="0">
                <a:solidFill>
                  <a:srgbClr val="002060"/>
                </a:solidFill>
              </a:rPr>
              <a:t>I explained the rules to the gentleman and managed to stay calm, repeating the clear legislation. I realised that while his anger was directed at me, it was not personal, and that he was probably genuinely sad and worried about his child. I encouraged him to speak and tried to listen sympathetically to his concerns, then did my best to reassure him that his child was happy and healthy and being well cared </a:t>
            </a:r>
            <a:r>
              <a:rPr lang="en-GB" sz="1000" dirty="0" smtClean="0">
                <a:solidFill>
                  <a:srgbClr val="002060"/>
                </a:solidFill>
              </a:rPr>
              <a:t>for.</a:t>
            </a:r>
          </a:p>
          <a:p>
            <a:pPr marL="6350" indent="0">
              <a:spcBef>
                <a:spcPts val="363"/>
              </a:spcBef>
              <a:spcAft>
                <a:spcPct val="0"/>
              </a:spcAft>
              <a:buNone/>
            </a:pPr>
            <a:endParaRPr lang="en-GB" altLang="en-US" sz="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0" indent="0">
              <a:spcBef>
                <a:spcPts val="363"/>
              </a:spcBef>
              <a:spcAft>
                <a:spcPct val="0"/>
              </a:spcAft>
              <a:buNone/>
            </a:pPr>
            <a:r>
              <a:rPr lang="en-GB" alt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</a:p>
          <a:p>
            <a:pPr marL="6350" lvl="0" indent="0">
              <a:spcBef>
                <a:spcPts val="363"/>
              </a:spcBef>
              <a:spcAft>
                <a:spcPct val="0"/>
              </a:spcAft>
              <a:buNone/>
            </a:pPr>
            <a:r>
              <a:rPr lang="en-GB" sz="1000" dirty="0">
                <a:solidFill>
                  <a:srgbClr val="002060"/>
                </a:solidFill>
              </a:rPr>
              <a:t>I was able to calm the gentlemen down and we talked about when he would be able to visit and how nice it would be for both him and his </a:t>
            </a:r>
            <a:r>
              <a:rPr lang="en-GB" sz="1000" dirty="0" smtClean="0">
                <a:solidFill>
                  <a:srgbClr val="002060"/>
                </a:solidFill>
              </a:rPr>
              <a:t>son.</a:t>
            </a:r>
            <a:endParaRPr lang="en-GB" sz="1000" dirty="0">
              <a:solidFill>
                <a:srgbClr val="002060"/>
              </a:solidFill>
            </a:endParaRPr>
          </a:p>
          <a:p>
            <a:pPr marL="6350" indent="0">
              <a:spcBef>
                <a:spcPts val="363"/>
              </a:spcBef>
              <a:spcAft>
                <a:spcPct val="0"/>
              </a:spcAft>
              <a:buNone/>
            </a:pPr>
            <a:endParaRPr lang="en-GB" altLang="en-US" sz="1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0" indent="0">
              <a:spcBef>
                <a:spcPts val="363"/>
              </a:spcBef>
              <a:spcAft>
                <a:spcPct val="0"/>
              </a:spcAft>
              <a:buNone/>
            </a:pPr>
            <a:endParaRPr lang="en-GB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0" indent="0">
              <a:spcBef>
                <a:spcPts val="363"/>
              </a:spcBef>
              <a:spcAft>
                <a:spcPct val="0"/>
              </a:spcAft>
              <a:buNone/>
            </a:pPr>
            <a:endParaRPr lang="en-GB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63"/>
              </a:spcBef>
              <a:spcAft>
                <a:spcPct val="0"/>
              </a:spcAft>
            </a:pPr>
            <a:endParaRPr lang="en-GB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41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Google Shape;66;p9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4DCD060D-1AB3-438E-A681-B8999929670E}" type="slidenum">
              <a:rPr lang="en-GB" altLang="en-US" sz="900">
                <a:solidFill>
                  <a:srgbClr val="BFBFBF"/>
                </a:solidFill>
              </a:rPr>
              <a:pPr/>
              <a:t>6</a:t>
            </a:fld>
            <a:endParaRPr lang="en-US" altLang="en-US" sz="900">
              <a:solidFill>
                <a:srgbClr val="BFBFBF"/>
              </a:solidFill>
            </a:endParaRPr>
          </a:p>
        </p:txBody>
      </p:sp>
      <p:sp>
        <p:nvSpPr>
          <p:cNvPr id="34819" name="Google Shape;64;p9"/>
          <p:cNvSpPr txBox="1">
            <a:spLocks noGrp="1"/>
          </p:cNvSpPr>
          <p:nvPr>
            <p:ph type="title"/>
          </p:nvPr>
        </p:nvSpPr>
        <p:spPr>
          <a:xfrm>
            <a:off x="1414463" y="396875"/>
            <a:ext cx="6315075" cy="857250"/>
          </a:xfrm>
        </p:spPr>
        <p:txBody>
          <a:bodyPr/>
          <a:lstStyle/>
          <a:p>
            <a:pPr algn="ctr">
              <a:buClr>
                <a:srgbClr val="3F3F3F"/>
              </a:buClr>
              <a:buSzPts val="2400"/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20" name="Text Placeholder 5"/>
          <p:cNvSpPr txBox="1">
            <a:spLocks noGrp="1"/>
          </p:cNvSpPr>
          <p:nvPr>
            <p:ph type="body" sz="quarter" idx="13"/>
          </p:nvPr>
        </p:nvSpPr>
        <p:spPr>
          <a:xfrm>
            <a:off x="571500" y="2205038"/>
            <a:ext cx="2457450" cy="2041525"/>
          </a:xfrm>
          <a:ln>
            <a:miter lim="800000"/>
            <a:headEnd/>
            <a:tailEnd/>
          </a:ln>
        </p:spPr>
        <p:txBody>
          <a:bodyPr tIns="108000" bIns="108000"/>
          <a:lstStyle/>
          <a:p>
            <a:pPr>
              <a:spcBef>
                <a:spcPts val="325"/>
              </a:spcBef>
              <a:buClr>
                <a:srgbClr val="3F3F3F"/>
              </a:buClr>
              <a:buSzPts val="1600"/>
            </a:pPr>
            <a:r>
              <a:rPr lang="en-US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Give an example of a time you worked well in a team</a:t>
            </a:r>
          </a:p>
          <a:p>
            <a:pPr>
              <a:spcBef>
                <a:spcPts val="325"/>
              </a:spcBef>
              <a:buClr>
                <a:srgbClr val="3F3F3F"/>
              </a:buClr>
              <a:buSzPts val="1600"/>
            </a:pPr>
            <a:endParaRPr lang="en-US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25"/>
              </a:spcBef>
              <a:buClr>
                <a:srgbClr val="3F3F3F"/>
              </a:buClr>
              <a:buSzPts val="1600"/>
            </a:pPr>
            <a:endParaRPr lang="en-US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21" name="Text Placeholder 6"/>
          <p:cNvSpPr txBox="1">
            <a:spLocks noGrp="1"/>
          </p:cNvSpPr>
          <p:nvPr>
            <p:ph type="body" sz="quarter" idx="14"/>
          </p:nvPr>
        </p:nvSpPr>
        <p:spPr>
          <a:xfrm>
            <a:off x="3343275" y="2205038"/>
            <a:ext cx="2457450" cy="2041525"/>
          </a:xfrm>
          <a:ln>
            <a:miter lim="800000"/>
            <a:headEnd/>
            <a:tailEnd/>
          </a:ln>
        </p:spPr>
        <p:txBody>
          <a:bodyPr tIns="108000" bIns="108000"/>
          <a:lstStyle/>
          <a:p>
            <a:pPr>
              <a:spcBef>
                <a:spcPts val="325"/>
              </a:spcBef>
              <a:buClr>
                <a:srgbClr val="3F3F3F"/>
              </a:buClr>
              <a:buSzPts val="1600"/>
            </a:pPr>
            <a:r>
              <a:rPr lang="en-US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Situation (10%)</a:t>
            </a:r>
          </a:p>
          <a:p>
            <a:pPr>
              <a:spcBef>
                <a:spcPts val="325"/>
              </a:spcBef>
              <a:buClr>
                <a:srgbClr val="3F3F3F"/>
              </a:buClr>
              <a:buSzPts val="1600"/>
            </a:pPr>
            <a:r>
              <a:rPr lang="en-US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Task 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(10%)</a:t>
            </a:r>
            <a:endParaRPr lang="en-US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25"/>
              </a:spcBef>
              <a:buClr>
                <a:srgbClr val="3F3F3F"/>
              </a:buClr>
              <a:buSzPts val="1600"/>
            </a:pPr>
            <a:r>
              <a:rPr lang="en-US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Action (70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en-US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25"/>
              </a:spcBef>
              <a:buClr>
                <a:srgbClr val="3F3F3F"/>
              </a:buClr>
              <a:buSzPts val="1600"/>
            </a:pPr>
            <a:r>
              <a:rPr lang="en-US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 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(10%)</a:t>
            </a:r>
            <a:endParaRPr lang="en-US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25"/>
              </a:spcBef>
              <a:buClr>
                <a:srgbClr val="3F3F3F"/>
              </a:buClr>
              <a:buSzPts val="1600"/>
            </a:pPr>
            <a:endParaRPr lang="en-US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22" name="Text Placeholder 7"/>
          <p:cNvSpPr txBox="1">
            <a:spLocks noGrp="1"/>
          </p:cNvSpPr>
          <p:nvPr>
            <p:ph type="body" sz="quarter" idx="15"/>
          </p:nvPr>
        </p:nvSpPr>
        <p:spPr>
          <a:xfrm>
            <a:off x="6078538" y="2205038"/>
            <a:ext cx="2457450" cy="2041525"/>
          </a:xfrm>
          <a:ln>
            <a:miter lim="800000"/>
            <a:headEnd/>
            <a:tailEnd/>
          </a:ln>
        </p:spPr>
        <p:txBody>
          <a:bodyPr tIns="108000" bIns="108000"/>
          <a:lstStyle/>
          <a:p>
            <a:pPr>
              <a:spcBef>
                <a:spcPts val="325"/>
              </a:spcBef>
              <a:buClr>
                <a:srgbClr val="3F3F3F"/>
              </a:buClr>
              <a:buSzPts val="1600"/>
            </a:pPr>
            <a:r>
              <a:rPr lang="en-US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in pairs</a:t>
            </a:r>
            <a:endParaRPr lang="en-US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25"/>
              </a:spcBef>
              <a:buClr>
                <a:srgbClr val="3F3F3F"/>
              </a:buClr>
              <a:buSzPts val="1600"/>
            </a:pPr>
            <a:endParaRPr lang="en-US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 txBox="1">
            <a:spLocks noGrp="1"/>
          </p:cNvSpPr>
          <p:nvPr>
            <p:ph type="title"/>
          </p:nvPr>
        </p:nvSpPr>
        <p:spPr>
          <a:xfrm>
            <a:off x="457200" y="200025"/>
            <a:ext cx="3905250" cy="85725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Supporting statement</a:t>
            </a:r>
          </a:p>
        </p:txBody>
      </p:sp>
      <p:sp>
        <p:nvSpPr>
          <p:cNvPr id="33795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05250" cy="3286125"/>
          </a:xfrm>
        </p:spPr>
        <p:txBody>
          <a:bodyPr/>
          <a:lstStyle/>
          <a:p>
            <a:pPr>
              <a:spcBef>
                <a:spcPts val="363"/>
              </a:spcBef>
              <a:spcAft>
                <a:spcPct val="0"/>
              </a:spcAft>
            </a:pPr>
            <a:r>
              <a:rPr lang="en-GB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Why you are applying for the job</a:t>
            </a:r>
          </a:p>
          <a:p>
            <a:pPr>
              <a:spcBef>
                <a:spcPts val="363"/>
              </a:spcBef>
              <a:spcAft>
                <a:spcPct val="0"/>
              </a:spcAft>
            </a:pPr>
            <a:r>
              <a:rPr lang="en-GB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Why you’d like to work for the employer</a:t>
            </a:r>
          </a:p>
          <a:p>
            <a:pPr>
              <a:spcBef>
                <a:spcPts val="363"/>
              </a:spcBef>
              <a:spcAft>
                <a:spcPct val="0"/>
              </a:spcAft>
            </a:pPr>
            <a:r>
              <a:rPr lang="en-GB" alt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job description to underline skills the employer seeks</a:t>
            </a:r>
          </a:p>
          <a:p>
            <a:pPr>
              <a:spcBef>
                <a:spcPts val="363"/>
              </a:spcBef>
              <a:spcAft>
                <a:spcPct val="0"/>
              </a:spcAft>
            </a:pPr>
            <a:r>
              <a:rPr lang="en-GB" alt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 two or three examples of where you’ve used these skills</a:t>
            </a:r>
          </a:p>
          <a:p>
            <a:pPr>
              <a:spcBef>
                <a:spcPts val="363"/>
              </a:spcBef>
              <a:spcAft>
                <a:spcPct val="0"/>
              </a:spcAft>
            </a:pPr>
            <a:r>
              <a:rPr lang="en-GB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Briefly mention your hobbies and interests</a:t>
            </a:r>
          </a:p>
          <a:p>
            <a:pPr>
              <a:spcBef>
                <a:spcPts val="363"/>
              </a:spcBef>
              <a:spcAft>
                <a:spcPct val="0"/>
              </a:spcAft>
            </a:pPr>
            <a:r>
              <a:rPr lang="en-GB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Check </a:t>
            </a: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word count and any guidance notes</a:t>
            </a:r>
          </a:p>
          <a:p>
            <a:pPr>
              <a:spcBef>
                <a:spcPts val="363"/>
              </a:spcBef>
              <a:spcAft>
                <a:spcPct val="0"/>
              </a:spcAft>
            </a:pPr>
            <a:endParaRPr lang="en-GB" altLang="en-US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E4F2F54-F7BC-45A2-BAD3-11B174B25B06}" type="slidenum">
              <a:rPr lang="en-GB" altLang="en-US" sz="900">
                <a:solidFill>
                  <a:schemeClr val="bg1"/>
                </a:solidFill>
              </a:rPr>
              <a:pPr/>
              <a:t>7</a:t>
            </a:fld>
            <a:endParaRPr lang="en-GB" altLang="en-US" sz="9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733" y="281805"/>
            <a:ext cx="3597585" cy="4286778"/>
          </a:xfrm>
          <a:prstGeom prst="rect">
            <a:avLst/>
          </a:prstGeom>
          <a:ln>
            <a:solidFill>
              <a:srgbClr val="FF7840"/>
            </a:solidFill>
          </a:ln>
        </p:spPr>
      </p:pic>
      <p:cxnSp>
        <p:nvCxnSpPr>
          <p:cNvPr id="4" name="Straight Connector 3"/>
          <p:cNvCxnSpPr/>
          <p:nvPr/>
        </p:nvCxnSpPr>
        <p:spPr>
          <a:xfrm>
            <a:off x="6250781" y="947738"/>
            <a:ext cx="366713" cy="23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650831" y="947738"/>
            <a:ext cx="1881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954108" y="947738"/>
            <a:ext cx="3348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938200" y="2286000"/>
            <a:ext cx="153163" cy="23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446812" y="2497931"/>
            <a:ext cx="142107" cy="23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716743" y="2497931"/>
            <a:ext cx="355570" cy="23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330982" y="2707481"/>
            <a:ext cx="385761" cy="4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369026" y="2707481"/>
            <a:ext cx="293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776400" y="2707481"/>
            <a:ext cx="384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509700" y="2797969"/>
            <a:ext cx="224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591727" y="2888456"/>
            <a:ext cx="48058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6574249" y="3373415"/>
            <a:ext cx="1047751" cy="23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6330982" y="3490913"/>
            <a:ext cx="1422368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6299180" y="3812381"/>
            <a:ext cx="396895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6736943" y="4426744"/>
            <a:ext cx="277838" cy="4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660362" y="4538663"/>
            <a:ext cx="277838" cy="4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7072313" y="4538663"/>
            <a:ext cx="661987" cy="4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160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supporting statement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41514"/>
            <a:ext cx="3905574" cy="4155936"/>
          </a:xfrm>
        </p:spPr>
        <p:txBody>
          <a:bodyPr/>
          <a:lstStyle/>
          <a:p>
            <a:pPr marL="6350" indent="0">
              <a:buNone/>
            </a:pPr>
            <a:r>
              <a:rPr lang="en-GB" sz="1000" dirty="0" smtClean="0"/>
              <a:t>Since working alongside a relative at the private nursery she works at, I have been interested in the development of the under 5s. I was particularly taken by one child who spent ten minutes trying to thread a bead onto a piece of string, and was thrilled when she succeeded. This cemented my enthusiasm for working with children. I was particularly interested to see the Tots Day Care Nursery website discuss the development of children and their staff, which made me decide to apply to this setting.</a:t>
            </a:r>
          </a:p>
          <a:p>
            <a:pPr marL="6350" indent="0">
              <a:buNone/>
            </a:pPr>
            <a:endParaRPr lang="en-GB" sz="1000" dirty="0"/>
          </a:p>
          <a:p>
            <a:pPr marL="6350" indent="0">
              <a:buNone/>
            </a:pPr>
            <a:r>
              <a:rPr lang="en-GB" sz="1000" dirty="0" smtClean="0"/>
              <a:t>I am a natural team player, having recently obtained my silver Duke of Edinburgh. This involved a group trek where I supported one group member who was struggling. I motivated and encouraged them and enlisted the rest of the team to do the same. It was great fun and we all finished the trek together. </a:t>
            </a:r>
          </a:p>
          <a:p>
            <a:pPr marL="6350" indent="0">
              <a:buNone/>
            </a:pPr>
            <a:endParaRPr lang="en-GB" sz="1000" dirty="0"/>
          </a:p>
          <a:p>
            <a:pPr marL="6350" indent="0">
              <a:buNone/>
            </a:pPr>
            <a:r>
              <a:rPr lang="en-GB" sz="1000" dirty="0" smtClean="0"/>
              <a:t>Similarly, I communicated with </a:t>
            </a:r>
            <a:r>
              <a:rPr lang="en-GB" sz="1000" dirty="0" err="1" smtClean="0"/>
              <a:t>paresnts</a:t>
            </a:r>
            <a:r>
              <a:rPr lang="en-GB" sz="1000" dirty="0" smtClean="0"/>
              <a:t> in the private nursery when they came to </a:t>
            </a:r>
            <a:r>
              <a:rPr lang="en-GB" sz="1000" dirty="0" err="1" smtClean="0"/>
              <a:t>collece</a:t>
            </a:r>
            <a:r>
              <a:rPr lang="en-GB" sz="1000" dirty="0" smtClean="0"/>
              <a:t> their children… (more).</a:t>
            </a:r>
          </a:p>
          <a:p>
            <a:pPr marL="6350" indent="0">
              <a:buNone/>
            </a:pPr>
            <a:endParaRPr lang="en-GB" sz="1000" dirty="0"/>
          </a:p>
          <a:p>
            <a:pPr marL="6350" indent="0">
              <a:buNone/>
            </a:pPr>
            <a:r>
              <a:rPr lang="en-GB" sz="1000" dirty="0" smtClean="0"/>
              <a:t>Alongside walking, I am artistic and creative and also really enjoy knitting and creating fun patterns. I recently won the school prize for Art and feeling I could bring my creativity to working with children.</a:t>
            </a:r>
            <a:endParaRPr lang="en-GB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What does this statement do well?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What is not so strong?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8E73348D-43F0-499A-9F1F-6ECED1062159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552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FC5E5B"/>
      </a:dk2>
      <a:lt2>
        <a:srgbClr val="E6E6E6"/>
      </a:lt2>
      <a:accent1>
        <a:srgbClr val="FF7900"/>
      </a:accent1>
      <a:accent2>
        <a:srgbClr val="5D5F67"/>
      </a:accent2>
      <a:accent3>
        <a:srgbClr val="C1007F"/>
      </a:accent3>
      <a:accent4>
        <a:srgbClr val="A0E000"/>
      </a:accent4>
      <a:accent5>
        <a:srgbClr val="2AC9FF"/>
      </a:accent5>
      <a:accent6>
        <a:srgbClr val="002646"/>
      </a:accent6>
      <a:hlink>
        <a:srgbClr val="1979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8E5547B-1287-487F-B423-66FBE43E4C80}" vid="{19118A9F-EE77-49C6-9043-F8FFDF320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FC5E5B"/>
    </a:dk2>
    <a:lt2>
      <a:srgbClr val="E6E6E6"/>
    </a:lt2>
    <a:accent1>
      <a:srgbClr val="FF7900"/>
    </a:accent1>
    <a:accent2>
      <a:srgbClr val="5D5F67"/>
    </a:accent2>
    <a:accent3>
      <a:srgbClr val="C1007F"/>
    </a:accent3>
    <a:accent4>
      <a:srgbClr val="A0E000"/>
    </a:accent4>
    <a:accent5>
      <a:srgbClr val="2AC9FF"/>
    </a:accent5>
    <a:accent6>
      <a:srgbClr val="002646"/>
    </a:accent6>
    <a:hlink>
      <a:srgbClr val="1979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FC5E5B"/>
    </a:dk2>
    <a:lt2>
      <a:srgbClr val="E6E6E6"/>
    </a:lt2>
    <a:accent1>
      <a:srgbClr val="FF7900"/>
    </a:accent1>
    <a:accent2>
      <a:srgbClr val="5D5F67"/>
    </a:accent2>
    <a:accent3>
      <a:srgbClr val="C1007F"/>
    </a:accent3>
    <a:accent4>
      <a:srgbClr val="A0E000"/>
    </a:accent4>
    <a:accent5>
      <a:srgbClr val="2AC9FF"/>
    </a:accent5>
    <a:accent6>
      <a:srgbClr val="002646"/>
    </a:accent6>
    <a:hlink>
      <a:srgbClr val="1979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FC5E5B"/>
    </a:dk2>
    <a:lt2>
      <a:srgbClr val="E6E6E6"/>
    </a:lt2>
    <a:accent1>
      <a:srgbClr val="FF7900"/>
    </a:accent1>
    <a:accent2>
      <a:srgbClr val="5D5F67"/>
    </a:accent2>
    <a:accent3>
      <a:srgbClr val="C1007F"/>
    </a:accent3>
    <a:accent4>
      <a:srgbClr val="A0E000"/>
    </a:accent4>
    <a:accent5>
      <a:srgbClr val="2AC9FF"/>
    </a:accent5>
    <a:accent6>
      <a:srgbClr val="002646"/>
    </a:accent6>
    <a:hlink>
      <a:srgbClr val="1979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FC5E5B"/>
    </a:dk2>
    <a:lt2>
      <a:srgbClr val="E6E6E6"/>
    </a:lt2>
    <a:accent1>
      <a:srgbClr val="FF7900"/>
    </a:accent1>
    <a:accent2>
      <a:srgbClr val="5D5F67"/>
    </a:accent2>
    <a:accent3>
      <a:srgbClr val="C1007F"/>
    </a:accent3>
    <a:accent4>
      <a:srgbClr val="A0E000"/>
    </a:accent4>
    <a:accent5>
      <a:srgbClr val="2AC9FF"/>
    </a:accent5>
    <a:accent6>
      <a:srgbClr val="002646"/>
    </a:accent6>
    <a:hlink>
      <a:srgbClr val="1979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</TotalTime>
  <Words>690</Words>
  <Application>Microsoft Office PowerPoint</Application>
  <PresentationFormat>On-screen Show (16:9)</PresentationFormat>
  <Paragraphs>79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Completing apprenticeship and job application forms</vt:lpstr>
      <vt:lpstr>What is an application form?</vt:lpstr>
      <vt:lpstr>PowerPoint Presentation</vt:lpstr>
      <vt:lpstr>Basic details</vt:lpstr>
      <vt:lpstr>Skills</vt:lpstr>
      <vt:lpstr>Task</vt:lpstr>
      <vt:lpstr>Supporting statement</vt:lpstr>
      <vt:lpstr>Example supporting statement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goes here</dc:title>
  <dc:creator>Jo Carrington</dc:creator>
  <cp:lastModifiedBy>Jo Carrington</cp:lastModifiedBy>
  <cp:revision>24</cp:revision>
  <dcterms:created xsi:type="dcterms:W3CDTF">2020-02-26T11:59:05Z</dcterms:created>
  <dcterms:modified xsi:type="dcterms:W3CDTF">2020-08-28T14:03:33Z</dcterms:modified>
</cp:coreProperties>
</file>