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8" r:id="rId4"/>
    <p:sldId id="259" r:id="rId5"/>
    <p:sldId id="261" r:id="rId6"/>
    <p:sldId id="262" r:id="rId7"/>
    <p:sldId id="263" r:id="rId8"/>
    <p:sldId id="260" r:id="rId9"/>
    <p:sldId id="268" r:id="rId10"/>
    <p:sldId id="264" r:id="rId11"/>
    <p:sldId id="265" r:id="rId12"/>
    <p:sldId id="266" r:id="rId13"/>
    <p:sldId id="269" r:id="rId14"/>
    <p:sldId id="270" r:id="rId15"/>
    <p:sldId id="271" r:id="rId16"/>
    <p:sldId id="272" r:id="rId17"/>
    <p:sldId id="273" r:id="rId18"/>
    <p:sldId id="274" r:id="rId19"/>
    <p:sldId id="267"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reserve="1">
  <p:cSld name="1_Custom Layout">
    <p:spTree>
      <p:nvGrpSpPr>
        <p:cNvPr id="1" name="Shape 15"/>
        <p:cNvGrpSpPr/>
        <p:nvPr/>
      </p:nvGrpSpPr>
      <p:grpSpPr>
        <a:xfrm>
          <a:off x="0" y="0"/>
          <a:ext cx="0" cy="0"/>
          <a:chOff x="0" y="0"/>
          <a:chExt cx="0" cy="0"/>
        </a:xfrm>
      </p:grpSpPr>
      <p:pic>
        <p:nvPicPr>
          <p:cNvPr id="4" name="Picture 5" descr="A sunset in the background&#10;&#10;Description automatically generated"/>
          <p:cNvPicPr>
            <a:picLocks noChangeAspect="1"/>
          </p:cNvPicPr>
          <p:nvPr/>
        </p:nvPicPr>
        <p:blipFill>
          <a:blip r:embed="rId3">
            <a:extLst>
              <a:ext uri="{28A0092B-C50C-407E-A947-70E740481C1C}">
                <a14:useLocalDpi xmlns:a14="http://schemas.microsoft.com/office/drawing/2010/main" val="0"/>
              </a:ext>
            </a:extLst>
          </a:blip>
          <a:srcRect t="9373" b="1112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34" y="5046133"/>
            <a:ext cx="1742017"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716347" y="1390312"/>
            <a:ext cx="5059052" cy="1472419"/>
          </a:xfrm>
          <a:prstGeom prst="rect">
            <a:avLst/>
          </a:prstGeom>
          <a:noFill/>
          <a:ln>
            <a:noFill/>
          </a:ln>
        </p:spPr>
        <p:txBody>
          <a:bodyPr spcFirstLastPara="1"/>
          <a:lstStyle>
            <a:lvl1pPr lvl="0" algn="l">
              <a:spcBef>
                <a:spcPts val="0"/>
              </a:spcBef>
              <a:spcAft>
                <a:spcPts val="0"/>
              </a:spcAft>
              <a:buClr>
                <a:srgbClr val="3F3F3F"/>
              </a:buClr>
              <a:buSzPts val="1800"/>
              <a:buNone/>
              <a:defRPr sz="4267"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716347" y="3094497"/>
            <a:ext cx="4991100" cy="658905"/>
          </a:xfrm>
        </p:spPr>
        <p:txBody>
          <a:bodyPr/>
          <a:lstStyle>
            <a:lvl1pPr marL="8466" indent="0">
              <a:buFontTx/>
              <a:buNone/>
              <a:tabLst/>
              <a:defRPr>
                <a:solidFill>
                  <a:schemeClr val="bg1"/>
                </a:solidFill>
              </a:defRPr>
            </a:lvl1pPr>
            <a:lvl2pPr marL="778914" indent="0">
              <a:buFontTx/>
              <a:buNone/>
              <a:defRPr>
                <a:solidFill>
                  <a:schemeClr val="bg1"/>
                </a:solidFill>
              </a:defRPr>
            </a:lvl2pPr>
            <a:lvl3pPr marL="1388499" indent="0">
              <a:buFontTx/>
              <a:buNone/>
              <a:defRPr>
                <a:solidFill>
                  <a:schemeClr val="bg1"/>
                </a:solidFill>
              </a:defRPr>
            </a:lvl3pPr>
            <a:lvl4pPr marL="1998083" indent="0">
              <a:buFontTx/>
              <a:buNone/>
              <a:defRPr>
                <a:solidFill>
                  <a:schemeClr val="bg1"/>
                </a:solidFill>
              </a:defRPr>
            </a:lvl4pPr>
            <a:lvl5pPr marL="2607668"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99656063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5"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picture containing drawing&#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5207432"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5207432" cy="4382144"/>
          </a:xfrm>
          <a:prstGeom prst="rect">
            <a:avLst/>
          </a:prstGeom>
          <a:noFill/>
          <a:ln>
            <a:noFill/>
          </a:ln>
        </p:spPr>
        <p:txBody>
          <a:bodyPr spcFirstLastPara="1"/>
          <a:lstStyle>
            <a:lvl1pPr marL="241294" lvl="0" indent="-232828" algn="l">
              <a:spcBef>
                <a:spcPts val="480"/>
              </a:spcBef>
              <a:spcAft>
                <a:spcPts val="0"/>
              </a:spcAft>
              <a:buClr>
                <a:schemeClr val="bg1"/>
              </a:buClr>
              <a:buSzPts val="1800"/>
              <a:buChar char="•"/>
              <a:tabLst/>
              <a:defRPr>
                <a:solidFill>
                  <a:schemeClr val="bg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12" name="Google Shape;21;p3">
            <a:extLst>
              <a:ext uri="{FF2B5EF4-FFF2-40B4-BE49-F238E27FC236}">
                <a16:creationId xmlns:a16="http://schemas.microsoft.com/office/drawing/2014/main" id="{EFED9F84-B8A9-4D42-9262-E0BE64F31AEB}"/>
              </a:ext>
            </a:extLst>
          </p:cNvPr>
          <p:cNvSpPr txBox="1">
            <a:spLocks noGrp="1"/>
          </p:cNvSpPr>
          <p:nvPr>
            <p:ph type="body" idx="13"/>
          </p:nvPr>
        </p:nvSpPr>
        <p:spPr>
          <a:xfrm>
            <a:off x="6374968" y="1600201"/>
            <a:ext cx="5207432" cy="4382144"/>
          </a:xfrm>
          <a:prstGeom prst="rect">
            <a:avLst/>
          </a:prstGeom>
          <a:noFill/>
          <a:ln>
            <a:noFill/>
          </a:ln>
        </p:spPr>
        <p:txBody>
          <a:bodyPr spcFirstLastPara="1"/>
          <a:lstStyle>
            <a:lvl1pPr marL="241294" lvl="0" indent="-232828" algn="l">
              <a:spcBef>
                <a:spcPts val="480"/>
              </a:spcBef>
              <a:spcAft>
                <a:spcPts val="0"/>
              </a:spcAft>
              <a:buClr>
                <a:srgbClr val="003B61"/>
              </a:buClr>
              <a:buSzPts val="1800"/>
              <a:buChar char="•"/>
              <a:tabLst/>
              <a:defRPr>
                <a:solidFill>
                  <a:srgbClr val="003B6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7" name="Google Shape;22;p3"/>
          <p:cNvSpPr txBox="1">
            <a:spLocks noGrp="1"/>
          </p:cNvSpPr>
          <p:nvPr>
            <p:ph type="sldNum" idx="14"/>
          </p:nvPr>
        </p:nvSpPr>
        <p:spPr/>
        <p:txBody>
          <a:bodyPr/>
          <a:lstStyle>
            <a:lvl1pPr>
              <a:defRPr>
                <a:solidFill>
                  <a:schemeClr val="bg1"/>
                </a:solidFill>
              </a:defRPr>
            </a:lvl1pPr>
          </a:lstStyle>
          <a:p>
            <a:fld id="{373ACFB9-5B7E-4ECE-88F8-56ACA264AF45}" type="slidenum">
              <a:rPr lang="en-GB" altLang="en-US"/>
              <a:pPr/>
              <a:t>‹#›</a:t>
            </a:fld>
            <a:endParaRPr lang="en-GB" altLang="en-US"/>
          </a:p>
        </p:txBody>
      </p:sp>
      <p:sp>
        <p:nvSpPr>
          <p:cNvPr id="8" name="Google Shape;23;p3"/>
          <p:cNvSpPr txBox="1">
            <a:spLocks noGrp="1"/>
          </p:cNvSpPr>
          <p:nvPr>
            <p:ph type="dt" idx="15"/>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303056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close up of a 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042047"/>
            <a:ext cx="10859145" cy="1055236"/>
          </a:xfrm>
          <a:prstGeom prst="rect">
            <a:avLst/>
          </a:prstGeom>
          <a:noFill/>
          <a:ln>
            <a:noFill/>
          </a:ln>
        </p:spPr>
        <p:txBody>
          <a:bodyPr spcFirstLastPara="1"/>
          <a:lstStyle>
            <a:lvl1pPr lvl="0" algn="ctr">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3097283"/>
            <a:ext cx="10859144" cy="1437467"/>
          </a:xfrm>
          <a:prstGeom prst="rect">
            <a:avLst/>
          </a:prstGeom>
          <a:noFill/>
          <a:ln>
            <a:noFill/>
          </a:ln>
        </p:spPr>
        <p:txBody>
          <a:bodyPr spcFirstLastPara="1"/>
          <a:lstStyle>
            <a:lvl1pPr marL="241294" lvl="0" indent="-232828" algn="ctr">
              <a:spcBef>
                <a:spcPts val="480"/>
              </a:spcBef>
              <a:spcAft>
                <a:spcPts val="0"/>
              </a:spcAft>
              <a:buClr>
                <a:schemeClr val="bg1"/>
              </a:buClr>
              <a:buSzPts val="1800"/>
              <a:buChar char="•"/>
              <a:tabLst/>
              <a:defRPr>
                <a:solidFill>
                  <a:schemeClr val="bg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solidFill>
                  <a:schemeClr val="bg1"/>
                </a:solidFill>
              </a:defRPr>
            </a:lvl1pPr>
          </a:lstStyle>
          <a:p>
            <a:fld id="{7B9650B7-DE89-4CEA-9340-E6901C9FF03B}" type="slidenum">
              <a:rPr lang="en-GB" altLang="en-US"/>
              <a:pPr/>
              <a:t>‹#›</a:t>
            </a:fld>
            <a:endParaRPr lang="en-GB" altLang="en-US"/>
          </a:p>
        </p:txBody>
      </p:sp>
      <p:sp>
        <p:nvSpPr>
          <p:cNvPr id="7" name="Google Shape;23;p3"/>
          <p:cNvSpPr txBox="1">
            <a:spLocks noGrp="1"/>
          </p:cNvSpPr>
          <p:nvPr>
            <p:ph type="dt" idx="11"/>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74723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picture containing drawing&#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8778240"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8778240"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5" name="Google Shape;22;p3"/>
          <p:cNvSpPr txBox="1">
            <a:spLocks noGrp="1"/>
          </p:cNvSpPr>
          <p:nvPr>
            <p:ph type="sldNum" idx="10"/>
          </p:nvPr>
        </p:nvSpPr>
        <p:spPr/>
        <p:txBody>
          <a:bodyPr/>
          <a:lstStyle>
            <a:lvl1pPr>
              <a:defRPr/>
            </a:lvl1pPr>
          </a:lstStyle>
          <a:p>
            <a:fld id="{2AE0C239-4F01-42E1-BB0D-A79C3D8A544E}" type="slidenum">
              <a:rPr lang="en-GB" altLang="en-US"/>
              <a:pPr/>
              <a:t>‹#›</a:t>
            </a:fld>
            <a:endParaRPr lang="en-US" altLang="en-US"/>
          </a:p>
        </p:txBody>
      </p:sp>
      <p:sp>
        <p:nvSpPr>
          <p:cNvPr id="6" name="Google Shape;23;p3"/>
          <p:cNvSpPr txBox="1">
            <a:spLocks noGrp="1"/>
          </p:cNvSpPr>
          <p:nvPr>
            <p:ph type="dt" idx="11"/>
          </p:nvPr>
        </p:nvSpPr>
        <p:spPr/>
        <p:txBody>
          <a:bodyPr/>
          <a:lstStyle>
            <a:lvl1pPr>
              <a:defRPr/>
            </a:lvl1pPr>
          </a:lstStyle>
          <a:p>
            <a:endParaRPr lang="en-US" altLang="en-US"/>
          </a:p>
        </p:txBody>
      </p:sp>
    </p:spTree>
    <p:extLst>
      <p:ext uri="{BB962C8B-B14F-4D97-AF65-F5344CB8AC3E}">
        <p14:creationId xmlns:p14="http://schemas.microsoft.com/office/powerpoint/2010/main" val="2374786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5"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7067" y="-4233"/>
            <a:ext cx="81449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screenshot of a computer screen&#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5085" y="1600200"/>
            <a:ext cx="7056967" cy="424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close up of a 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8462400"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4996800"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7" name="Picture Placeholder 6">
            <a:extLst>
              <a:ext uri="{FF2B5EF4-FFF2-40B4-BE49-F238E27FC236}">
                <a16:creationId xmlns:a16="http://schemas.microsoft.com/office/drawing/2014/main" id="{6881C1E9-D852-1940-9D99-0F9FAEE370CC}"/>
              </a:ext>
            </a:extLst>
          </p:cNvPr>
          <p:cNvSpPr>
            <a:spLocks noGrp="1"/>
          </p:cNvSpPr>
          <p:nvPr>
            <p:ph type="pic" sz="quarter" idx="13"/>
          </p:nvPr>
        </p:nvSpPr>
        <p:spPr>
          <a:xfrm>
            <a:off x="6383867" y="1900767"/>
            <a:ext cx="5393267" cy="3475567"/>
          </a:xfrm>
        </p:spPr>
        <p:txBody>
          <a:bodyPr spcFirstLastPara="1"/>
          <a:lstStyle/>
          <a:p>
            <a:pPr lvl="0"/>
            <a:r>
              <a:rPr lang="en-US" noProof="0">
                <a:sym typeface="Arial"/>
              </a:rPr>
              <a:t>Click icon to add picture</a:t>
            </a:r>
            <a:endParaRPr lang="en-GB" noProof="0" dirty="0">
              <a:sym typeface="Arial"/>
            </a:endParaRPr>
          </a:p>
        </p:txBody>
      </p:sp>
      <p:sp>
        <p:nvSpPr>
          <p:cNvPr id="9" name="Google Shape;22;p3"/>
          <p:cNvSpPr txBox="1">
            <a:spLocks noGrp="1"/>
          </p:cNvSpPr>
          <p:nvPr>
            <p:ph type="sldNum" idx="14"/>
          </p:nvPr>
        </p:nvSpPr>
        <p:spPr/>
        <p:txBody>
          <a:bodyPr/>
          <a:lstStyle>
            <a:lvl1pPr>
              <a:defRPr/>
            </a:lvl1pPr>
          </a:lstStyle>
          <a:p>
            <a:fld id="{2CC6B78A-EF82-4DB8-8FD2-38375BF2E9C3}" type="slidenum">
              <a:rPr lang="en-GB" smtClean="0"/>
              <a:t>‹#›</a:t>
            </a:fld>
            <a:endParaRPr lang="en-GB"/>
          </a:p>
        </p:txBody>
      </p:sp>
      <p:sp>
        <p:nvSpPr>
          <p:cNvPr id="10" name="Google Shape;23;p3"/>
          <p:cNvSpPr txBox="1">
            <a:spLocks noGrp="1"/>
          </p:cNvSpPr>
          <p:nvPr>
            <p:ph type="dt" idx="15"/>
          </p:nvPr>
        </p:nvSpPr>
        <p:spPr/>
        <p:txBody>
          <a:bodyPr/>
          <a:lstStyle>
            <a:lvl1pPr>
              <a:defRPr/>
            </a:lvl1pPr>
          </a:lstStyle>
          <a:p>
            <a:fld id="{EB1B9392-34BC-4D5F-BAC6-01EAFB419905}" type="datetimeFigureOut">
              <a:rPr lang="en-GB" smtClean="0"/>
              <a:t>27/06/2022</a:t>
            </a:fld>
            <a:endParaRPr lang="en-GB"/>
          </a:p>
        </p:txBody>
      </p:sp>
    </p:spTree>
    <p:extLst>
      <p:ext uri="{BB962C8B-B14F-4D97-AF65-F5344CB8AC3E}">
        <p14:creationId xmlns:p14="http://schemas.microsoft.com/office/powerpoint/2010/main" val="2001248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5"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7067" y="-4233"/>
            <a:ext cx="81449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close up of a 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screenshot of a cell phone&#10;&#10;Description automatically generated">
            <a:extLst>
              <a:ext uri="{FF2B5EF4-FFF2-40B4-BE49-F238E27FC236}">
                <a16:creationId xmlns:a16="http://schemas.microsoft.com/office/drawing/2014/main" id="{0EE19787-E83D-C54C-A65F-4596C5951C0C}"/>
              </a:ext>
            </a:extLst>
          </p:cNvPr>
          <p:cNvPicPr>
            <a:picLocks noChangeAspect="1"/>
          </p:cNvPicPr>
          <p:nvPr/>
        </p:nvPicPr>
        <p:blipFill>
          <a:blip r:embed="rId4"/>
          <a:stretch>
            <a:fillRect/>
          </a:stretch>
        </p:blipFill>
        <p:spPr>
          <a:xfrm>
            <a:off x="7112000" y="266700"/>
            <a:ext cx="4428067" cy="5784851"/>
          </a:xfrm>
          <a:prstGeom prst="rect">
            <a:avLst/>
          </a:prstGeom>
          <a:effectLst>
            <a:outerShdw blurRad="266700" dist="139700" dir="2700000" algn="tl" rotWithShape="0">
              <a:prstClr val="black">
                <a:alpha val="18000"/>
              </a:prstClr>
            </a:outerShdw>
          </a:effectLst>
        </p:spPr>
      </p:pic>
      <p:sp>
        <p:nvSpPr>
          <p:cNvPr id="20" name="Google Shape;20;p3"/>
          <p:cNvSpPr txBox="1">
            <a:spLocks noGrp="1"/>
          </p:cNvSpPr>
          <p:nvPr>
            <p:ph type="title"/>
          </p:nvPr>
        </p:nvSpPr>
        <p:spPr>
          <a:xfrm>
            <a:off x="609601" y="265997"/>
            <a:ext cx="5850193"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4996800"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7" name="Picture Placeholder 6">
            <a:extLst>
              <a:ext uri="{FF2B5EF4-FFF2-40B4-BE49-F238E27FC236}">
                <a16:creationId xmlns:a16="http://schemas.microsoft.com/office/drawing/2014/main" id="{6881C1E9-D852-1940-9D99-0F9FAEE370CC}"/>
              </a:ext>
            </a:extLst>
          </p:cNvPr>
          <p:cNvSpPr>
            <a:spLocks noGrp="1"/>
          </p:cNvSpPr>
          <p:nvPr>
            <p:ph type="pic" sz="quarter" idx="13"/>
          </p:nvPr>
        </p:nvSpPr>
        <p:spPr>
          <a:xfrm>
            <a:off x="7284770" y="449341"/>
            <a:ext cx="4091153" cy="5410684"/>
          </a:xfrm>
        </p:spPr>
        <p:txBody>
          <a:bodyPr spcFirstLastPara="1"/>
          <a:lstStyle/>
          <a:p>
            <a:pPr lvl="0"/>
            <a:r>
              <a:rPr lang="en-US" noProof="0">
                <a:sym typeface="Arial"/>
              </a:rPr>
              <a:t>Click icon to add picture</a:t>
            </a:r>
            <a:endParaRPr lang="en-GB" noProof="0">
              <a:sym typeface="Arial"/>
            </a:endParaRPr>
          </a:p>
        </p:txBody>
      </p:sp>
      <p:sp>
        <p:nvSpPr>
          <p:cNvPr id="9" name="Google Shape;22;p3"/>
          <p:cNvSpPr txBox="1">
            <a:spLocks noGrp="1"/>
          </p:cNvSpPr>
          <p:nvPr>
            <p:ph type="sldNum" idx="14"/>
          </p:nvPr>
        </p:nvSpPr>
        <p:spPr/>
        <p:txBody>
          <a:bodyPr/>
          <a:lstStyle>
            <a:lvl1pPr>
              <a:defRPr/>
            </a:lvl1pPr>
          </a:lstStyle>
          <a:p>
            <a:fld id="{05CD6C97-0903-49F2-806C-850BDE168578}" type="slidenum">
              <a:rPr lang="en-GB" altLang="en-US"/>
              <a:pPr/>
              <a:t>‹#›</a:t>
            </a:fld>
            <a:endParaRPr lang="en-US" altLang="en-US"/>
          </a:p>
        </p:txBody>
      </p:sp>
      <p:sp>
        <p:nvSpPr>
          <p:cNvPr id="10" name="Google Shape;23;p3"/>
          <p:cNvSpPr txBox="1">
            <a:spLocks noGrp="1"/>
          </p:cNvSpPr>
          <p:nvPr>
            <p:ph type="dt" idx="15"/>
          </p:nvPr>
        </p:nvSpPr>
        <p:spPr/>
        <p:txBody>
          <a:bodyPr/>
          <a:lstStyle>
            <a:lvl1pPr>
              <a:defRPr/>
            </a:lvl1pPr>
          </a:lstStyle>
          <a:p>
            <a:endParaRPr lang="en-US" altLang="en-US"/>
          </a:p>
        </p:txBody>
      </p:sp>
    </p:spTree>
    <p:extLst>
      <p:ext uri="{BB962C8B-B14F-4D97-AF65-F5344CB8AC3E}">
        <p14:creationId xmlns:p14="http://schemas.microsoft.com/office/powerpoint/2010/main" val="2159874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6" name="Picture 5" descr="A picture containing food&#10;&#10;Description automatically generated"/>
          <p:cNvPicPr>
            <a:picLocks noChangeAspect="1"/>
          </p:cNvPicPr>
          <p:nvPr/>
        </p:nvPicPr>
        <p:blipFill>
          <a:blip r:embed="rId2">
            <a:extLst>
              <a:ext uri="{28A0092B-C50C-407E-A947-70E740481C1C}">
                <a14:useLocalDpi xmlns:a14="http://schemas.microsoft.com/office/drawing/2010/main" val="0"/>
              </a:ext>
            </a:extLst>
          </a:blip>
          <a:srcRect b="59171"/>
          <a:stretch>
            <a:fillRect/>
          </a:stretch>
        </p:blipFill>
        <p:spPr bwMode="auto">
          <a:xfrm>
            <a:off x="0" y="1"/>
            <a:ext cx="12192000" cy="280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drawing&#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B39AB118-9D75-8349-BAEE-95F586383DF1}"/>
              </a:ext>
            </a:extLst>
          </p:cNvPr>
          <p:cNvSpPr>
            <a:spLocks noGrp="1"/>
          </p:cNvSpPr>
          <p:nvPr>
            <p:ph type="title"/>
          </p:nvPr>
        </p:nvSpPr>
        <p:spPr>
          <a:xfrm>
            <a:off x="1885243" y="529121"/>
            <a:ext cx="8421511" cy="1143000"/>
          </a:xfrm>
        </p:spPr>
        <p:txBody>
          <a:bodyPr/>
          <a:lstStyle>
            <a:lvl1pPr>
              <a:defRPr b="1">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7B28FD7-0501-A846-86B5-EB31EDFB4DAC}"/>
              </a:ext>
            </a:extLst>
          </p:cNvPr>
          <p:cNvSpPr>
            <a:spLocks noGrp="1"/>
          </p:cNvSpPr>
          <p:nvPr>
            <p:ph type="body" sz="quarter" idx="13"/>
          </p:nvPr>
        </p:nvSpPr>
        <p:spPr>
          <a:xfrm>
            <a:off x="762603" y="2940960"/>
            <a:ext cx="3276655" cy="2721093"/>
          </a:xfrm>
          <a:ln w="25400" cap="rnd">
            <a:solidFill>
              <a:schemeClr val="tx2"/>
            </a:solidFill>
          </a:ln>
          <a:effectLst/>
        </p:spPr>
        <p:txBody>
          <a:bodyPr/>
          <a:lstStyle>
            <a:lvl1pPr marL="169329" indent="0">
              <a:buNone/>
              <a:defRPr>
                <a:solidFill>
                  <a:srgbClr val="003B61"/>
                </a:solidFill>
              </a:defRPr>
            </a:lvl1pPr>
            <a:lvl2pPr marL="778914" indent="0">
              <a:buNone/>
              <a:defRPr>
                <a:solidFill>
                  <a:srgbClr val="003B61"/>
                </a:solidFill>
              </a:defRPr>
            </a:lvl2pPr>
            <a:lvl3pPr marL="1388499" indent="0">
              <a:buNone/>
              <a:defRPr>
                <a:solidFill>
                  <a:srgbClr val="003B61"/>
                </a:solidFill>
              </a:defRPr>
            </a:lvl3pPr>
            <a:lvl4pPr marL="1998083" indent="0">
              <a:buNone/>
              <a:defRPr>
                <a:solidFill>
                  <a:srgbClr val="003B61"/>
                </a:solidFill>
              </a:defRPr>
            </a:lvl4pPr>
            <a:lvl5pPr marL="2607668" indent="0">
              <a:buNone/>
              <a:defRPr>
                <a:solidFill>
                  <a:srgbClr val="003B6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3">
            <a:extLst>
              <a:ext uri="{FF2B5EF4-FFF2-40B4-BE49-F238E27FC236}">
                <a16:creationId xmlns:a16="http://schemas.microsoft.com/office/drawing/2014/main" id="{AA027599-CFBB-6144-97AC-547F92188CEA}"/>
              </a:ext>
            </a:extLst>
          </p:cNvPr>
          <p:cNvSpPr>
            <a:spLocks noGrp="1"/>
          </p:cNvSpPr>
          <p:nvPr>
            <p:ph type="body" sz="quarter" idx="14"/>
          </p:nvPr>
        </p:nvSpPr>
        <p:spPr>
          <a:xfrm>
            <a:off x="4457673" y="2940960"/>
            <a:ext cx="3276655" cy="2721093"/>
          </a:xfrm>
          <a:ln w="25400" cap="rnd">
            <a:solidFill>
              <a:schemeClr val="tx2"/>
            </a:solidFill>
          </a:ln>
          <a:effectLst/>
        </p:spPr>
        <p:txBody>
          <a:bodyPr/>
          <a:lstStyle>
            <a:lvl1pPr marL="169329" indent="0">
              <a:buNone/>
              <a:defRPr>
                <a:solidFill>
                  <a:srgbClr val="003B61"/>
                </a:solidFill>
              </a:defRPr>
            </a:lvl1pPr>
            <a:lvl2pPr marL="778914" indent="0">
              <a:buNone/>
              <a:defRPr>
                <a:solidFill>
                  <a:srgbClr val="003B61"/>
                </a:solidFill>
              </a:defRPr>
            </a:lvl2pPr>
            <a:lvl3pPr marL="1388499" indent="0">
              <a:buNone/>
              <a:defRPr>
                <a:solidFill>
                  <a:srgbClr val="003B61"/>
                </a:solidFill>
              </a:defRPr>
            </a:lvl3pPr>
            <a:lvl4pPr marL="1998083" indent="0">
              <a:buNone/>
              <a:defRPr>
                <a:solidFill>
                  <a:srgbClr val="003B61"/>
                </a:solidFill>
              </a:defRPr>
            </a:lvl4pPr>
            <a:lvl5pPr marL="2607668" indent="0">
              <a:buNone/>
              <a:defRPr>
                <a:solidFill>
                  <a:srgbClr val="003B6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3">
            <a:extLst>
              <a:ext uri="{FF2B5EF4-FFF2-40B4-BE49-F238E27FC236}">
                <a16:creationId xmlns:a16="http://schemas.microsoft.com/office/drawing/2014/main" id="{BA0B4D89-7CD1-5D4C-91A1-DC57117E69CB}"/>
              </a:ext>
            </a:extLst>
          </p:cNvPr>
          <p:cNvSpPr>
            <a:spLocks noGrp="1"/>
          </p:cNvSpPr>
          <p:nvPr>
            <p:ph type="body" sz="quarter" idx="15"/>
          </p:nvPr>
        </p:nvSpPr>
        <p:spPr>
          <a:xfrm>
            <a:off x="8103983" y="2940960"/>
            <a:ext cx="3276655" cy="2721093"/>
          </a:xfrm>
          <a:ln w="25400" cap="rnd">
            <a:solidFill>
              <a:schemeClr val="tx2"/>
            </a:solidFill>
          </a:ln>
          <a:effectLst/>
        </p:spPr>
        <p:txBody>
          <a:bodyPr/>
          <a:lstStyle>
            <a:lvl1pPr marL="169329" indent="0">
              <a:buNone/>
              <a:defRPr>
                <a:solidFill>
                  <a:srgbClr val="003B61"/>
                </a:solidFill>
              </a:defRPr>
            </a:lvl1pPr>
            <a:lvl2pPr marL="778914" indent="0">
              <a:buNone/>
              <a:defRPr>
                <a:solidFill>
                  <a:srgbClr val="003B61"/>
                </a:solidFill>
              </a:defRPr>
            </a:lvl2pPr>
            <a:lvl3pPr marL="1388499" indent="0">
              <a:buNone/>
              <a:defRPr>
                <a:solidFill>
                  <a:srgbClr val="003B61"/>
                </a:solidFill>
              </a:defRPr>
            </a:lvl3pPr>
            <a:lvl4pPr marL="1998083" indent="0">
              <a:buNone/>
              <a:defRPr>
                <a:solidFill>
                  <a:srgbClr val="003B61"/>
                </a:solidFill>
              </a:defRPr>
            </a:lvl4pPr>
            <a:lvl5pPr marL="2607668" indent="0">
              <a:buNone/>
              <a:defRPr>
                <a:solidFill>
                  <a:srgbClr val="003B6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oogle Shape;22;p3"/>
          <p:cNvSpPr txBox="1">
            <a:spLocks noGrp="1"/>
          </p:cNvSpPr>
          <p:nvPr>
            <p:ph type="sldNum" idx="16"/>
          </p:nvPr>
        </p:nvSpPr>
        <p:spPr/>
        <p:txBody>
          <a:bodyPr/>
          <a:lstStyle>
            <a:lvl1pPr>
              <a:defRPr/>
            </a:lvl1pPr>
          </a:lstStyle>
          <a:p>
            <a:fld id="{2CC6B78A-EF82-4DB8-8FD2-38375BF2E9C3}" type="slidenum">
              <a:rPr lang="en-GB" smtClean="0"/>
              <a:t>‹#›</a:t>
            </a:fld>
            <a:endParaRPr lang="en-GB"/>
          </a:p>
        </p:txBody>
      </p:sp>
      <p:sp>
        <p:nvSpPr>
          <p:cNvPr id="9" name="Google Shape;23;p3"/>
          <p:cNvSpPr txBox="1">
            <a:spLocks noGrp="1"/>
          </p:cNvSpPr>
          <p:nvPr>
            <p:ph type="dt" idx="17"/>
          </p:nvPr>
        </p:nvSpPr>
        <p:spPr/>
        <p:txBody>
          <a:bodyPr/>
          <a:lstStyle>
            <a:lvl1pPr>
              <a:defRPr/>
            </a:lvl1pPr>
          </a:lstStyle>
          <a:p>
            <a:fld id="{EB1B9392-34BC-4D5F-BAC6-01EAFB419905}" type="datetimeFigureOut">
              <a:rPr lang="en-GB" smtClean="0"/>
              <a:t>27/06/2022</a:t>
            </a:fld>
            <a:endParaRPr lang="en-GB"/>
          </a:p>
        </p:txBody>
      </p:sp>
    </p:spTree>
    <p:extLst>
      <p:ext uri="{BB962C8B-B14F-4D97-AF65-F5344CB8AC3E}">
        <p14:creationId xmlns:p14="http://schemas.microsoft.com/office/powerpoint/2010/main" val="3792536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20;p3">
            <a:extLst>
              <a:ext uri="{FF2B5EF4-FFF2-40B4-BE49-F238E27FC236}">
                <a16:creationId xmlns:a16="http://schemas.microsoft.com/office/drawing/2014/main" id="{93BE021E-E6A3-714B-9F64-A529952087DC}"/>
              </a:ext>
            </a:extLst>
          </p:cNvPr>
          <p:cNvSpPr txBox="1">
            <a:spLocks noGrp="1"/>
          </p:cNvSpPr>
          <p:nvPr>
            <p:ph type="title"/>
          </p:nvPr>
        </p:nvSpPr>
        <p:spPr>
          <a:xfrm>
            <a:off x="609600" y="1278871"/>
            <a:ext cx="4754880"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0" name="Google Shape;21;p3">
            <a:extLst>
              <a:ext uri="{FF2B5EF4-FFF2-40B4-BE49-F238E27FC236}">
                <a16:creationId xmlns:a16="http://schemas.microsoft.com/office/drawing/2014/main" id="{826F760E-22AA-5442-81B5-5F216EC34B3F}"/>
              </a:ext>
            </a:extLst>
          </p:cNvPr>
          <p:cNvSpPr txBox="1">
            <a:spLocks noGrp="1"/>
          </p:cNvSpPr>
          <p:nvPr>
            <p:ph type="body" idx="1"/>
          </p:nvPr>
        </p:nvSpPr>
        <p:spPr>
          <a:xfrm>
            <a:off x="7277687" y="1600202"/>
            <a:ext cx="4229685" cy="4392476"/>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solidFill>
                  <a:schemeClr val="bg1"/>
                </a:solidFill>
              </a:defRPr>
            </a:lvl1pPr>
          </a:lstStyle>
          <a:p>
            <a:fld id="{2494CD8E-26A1-40CA-B78C-EC4131EC9E03}" type="slidenum">
              <a:rPr lang="en-GB" altLang="en-US"/>
              <a:pPr/>
              <a:t>‹#›</a:t>
            </a:fld>
            <a:endParaRPr lang="en-GB" altLang="en-US"/>
          </a:p>
        </p:txBody>
      </p:sp>
      <p:sp>
        <p:nvSpPr>
          <p:cNvPr id="7" name="Google Shape;23;p3"/>
          <p:cNvSpPr txBox="1">
            <a:spLocks noGrp="1"/>
          </p:cNvSpPr>
          <p:nvPr>
            <p:ph type="dt" idx="11"/>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1046057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3" name="Picture 5" descr="A person sitting at a table using a computer&#10;&#10;Description automatically generated"/>
          <p:cNvPicPr>
            <a:picLocks noChangeAspect="1"/>
          </p:cNvPicPr>
          <p:nvPr/>
        </p:nvPicPr>
        <p:blipFill>
          <a:blip r:embed="rId2">
            <a:extLst>
              <a:ext uri="{28A0092B-C50C-407E-A947-70E740481C1C}">
                <a14:useLocalDpi xmlns:a14="http://schemas.microsoft.com/office/drawing/2010/main" val="0"/>
              </a:ext>
            </a:extLst>
          </a:blip>
          <a:srcRect t="7390"/>
          <a:stretch>
            <a:fillRect/>
          </a:stretch>
        </p:blipFill>
        <p:spPr bwMode="auto">
          <a:xfrm>
            <a:off x="1301752" y="0"/>
            <a:ext cx="108902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145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 close up of a 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1531376"/>
            <a:ext cx="3614400" cy="2587024"/>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6" name="Google Shape;22;p3"/>
          <p:cNvSpPr txBox="1">
            <a:spLocks noGrp="1"/>
          </p:cNvSpPr>
          <p:nvPr>
            <p:ph type="sldNum" idx="10"/>
          </p:nvPr>
        </p:nvSpPr>
        <p:spPr/>
        <p:txBody>
          <a:bodyPr/>
          <a:lstStyle>
            <a:lvl1pPr>
              <a:defRPr>
                <a:solidFill>
                  <a:schemeClr val="bg1"/>
                </a:solidFill>
              </a:defRPr>
            </a:lvl1pPr>
          </a:lstStyle>
          <a:p>
            <a:fld id="{2CC6B78A-EF82-4DB8-8FD2-38375BF2E9C3}" type="slidenum">
              <a:rPr lang="en-GB" smtClean="0"/>
              <a:t>‹#›</a:t>
            </a:fld>
            <a:endParaRPr lang="en-GB"/>
          </a:p>
        </p:txBody>
      </p:sp>
      <p:sp>
        <p:nvSpPr>
          <p:cNvPr id="7" name="Google Shape;23;p3"/>
          <p:cNvSpPr txBox="1">
            <a:spLocks noGrp="1"/>
          </p:cNvSpPr>
          <p:nvPr>
            <p:ph type="dt" idx="11"/>
          </p:nvPr>
        </p:nvSpPr>
        <p:spPr/>
        <p:txBody>
          <a:bodyPr/>
          <a:lstStyle>
            <a:lvl1pPr>
              <a:defRPr>
                <a:solidFill>
                  <a:schemeClr val="bg1"/>
                </a:solidFill>
              </a:defRPr>
            </a:lvl1pPr>
          </a:lstStyle>
          <a:p>
            <a:fld id="{EB1B9392-34BC-4D5F-BAC6-01EAFB419905}" type="datetimeFigureOut">
              <a:rPr lang="en-GB" smtClean="0"/>
              <a:t>27/06/2022</a:t>
            </a:fld>
            <a:endParaRPr lang="en-GB"/>
          </a:p>
        </p:txBody>
      </p:sp>
    </p:spTree>
    <p:extLst>
      <p:ext uri="{BB962C8B-B14F-4D97-AF65-F5344CB8AC3E}">
        <p14:creationId xmlns:p14="http://schemas.microsoft.com/office/powerpoint/2010/main" val="2009663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738905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179220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reserve="1">
  <p:cSld name="1_Custom Layout">
    <p:spTree>
      <p:nvGrpSpPr>
        <p:cNvPr id="1" name="Shape 15"/>
        <p:cNvGrpSpPr/>
        <p:nvPr/>
      </p:nvGrpSpPr>
      <p:grpSpPr>
        <a:xfrm>
          <a:off x="0" y="0"/>
          <a:ext cx="0" cy="0"/>
          <a:chOff x="0" y="0"/>
          <a:chExt cx="0" cy="0"/>
        </a:xfrm>
      </p:grpSpPr>
      <p:pic>
        <p:nvPicPr>
          <p:cNvPr id="4" name="Picture 5"/>
          <p:cNvPicPr>
            <a:picLocks noChangeAspect="1"/>
          </p:cNvPicPr>
          <p:nvPr/>
        </p:nvPicPr>
        <p:blipFill>
          <a:blip r:embed="rId3">
            <a:extLst>
              <a:ext uri="{28A0092B-C50C-407E-A947-70E740481C1C}">
                <a14:useLocalDpi xmlns:a14="http://schemas.microsoft.com/office/drawing/2010/main" val="0"/>
              </a:ext>
            </a:extLst>
          </a:blip>
          <a:srcRect l="59062"/>
          <a:stretch>
            <a:fillRect/>
          </a:stretch>
        </p:blipFill>
        <p:spPr bwMode="auto">
          <a:xfrm>
            <a:off x="7200901" y="0"/>
            <a:ext cx="4991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 food&#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34" y="5046133"/>
            <a:ext cx="1742017"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716347" y="1390312"/>
            <a:ext cx="5059052" cy="1472419"/>
          </a:xfrm>
          <a:prstGeom prst="rect">
            <a:avLst/>
          </a:prstGeom>
          <a:noFill/>
          <a:ln>
            <a:noFill/>
          </a:ln>
        </p:spPr>
        <p:txBody>
          <a:bodyPr spcFirstLastPara="1"/>
          <a:lstStyle>
            <a:lvl1pPr lvl="0" algn="l">
              <a:spcBef>
                <a:spcPts val="0"/>
              </a:spcBef>
              <a:spcAft>
                <a:spcPts val="0"/>
              </a:spcAft>
              <a:buClr>
                <a:srgbClr val="3F3F3F"/>
              </a:buClr>
              <a:buSzPts val="1800"/>
              <a:buNone/>
              <a:defRPr sz="4267"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716347" y="3094497"/>
            <a:ext cx="4991100" cy="658905"/>
          </a:xfrm>
        </p:spPr>
        <p:txBody>
          <a:bodyPr/>
          <a:lstStyle>
            <a:lvl1pPr marL="8466" indent="0">
              <a:buFontTx/>
              <a:buNone/>
              <a:tabLst/>
              <a:defRPr>
                <a:solidFill>
                  <a:srgbClr val="FF7840"/>
                </a:solidFill>
              </a:defRPr>
            </a:lvl1pPr>
            <a:lvl2pPr marL="778914" indent="0">
              <a:buFontTx/>
              <a:buNone/>
              <a:defRPr>
                <a:solidFill>
                  <a:schemeClr val="bg1"/>
                </a:solidFill>
              </a:defRPr>
            </a:lvl2pPr>
            <a:lvl3pPr marL="1388499" indent="0">
              <a:buFontTx/>
              <a:buNone/>
              <a:defRPr>
                <a:solidFill>
                  <a:schemeClr val="bg1"/>
                </a:solidFill>
              </a:defRPr>
            </a:lvl3pPr>
            <a:lvl4pPr marL="1998083" indent="0">
              <a:buFontTx/>
              <a:buNone/>
              <a:defRPr>
                <a:solidFill>
                  <a:schemeClr val="bg1"/>
                </a:solidFill>
              </a:defRPr>
            </a:lvl4pPr>
            <a:lvl5pPr marL="2607668"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72555448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2153421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2833961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547428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2163963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3223357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4234845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3155066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1141591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3486130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264962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reserve="1">
  <p:cSld name="1_Custom Layout">
    <p:spTree>
      <p:nvGrpSpPr>
        <p:cNvPr id="1" name="Shape 15"/>
        <p:cNvGrpSpPr/>
        <p:nvPr/>
      </p:nvGrpSpPr>
      <p:grpSpPr>
        <a:xfrm>
          <a:off x="0" y="0"/>
          <a:ext cx="0" cy="0"/>
          <a:chOff x="0" y="0"/>
          <a:chExt cx="0" cy="0"/>
        </a:xfrm>
      </p:grpSpPr>
      <p:pic>
        <p:nvPicPr>
          <p:cNvPr id="4" name="Picture 5" descr="A picture containing drawing, food&#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434" y="5046133"/>
            <a:ext cx="1742017"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erson on a computer&#10;&#10;Description automatically generated"/>
          <p:cNvPicPr>
            <a:picLocks noChangeAspect="1"/>
          </p:cNvPicPr>
          <p:nvPr/>
        </p:nvPicPr>
        <p:blipFill>
          <a:blip r:embed="rId4">
            <a:extLst>
              <a:ext uri="{28A0092B-C50C-407E-A947-70E740481C1C}">
                <a14:useLocalDpi xmlns:a14="http://schemas.microsoft.com/office/drawing/2010/main" val="0"/>
              </a:ext>
            </a:extLst>
          </a:blip>
          <a:srcRect l="58505"/>
          <a:stretch>
            <a:fillRect/>
          </a:stretch>
        </p:blipFill>
        <p:spPr bwMode="auto">
          <a:xfrm>
            <a:off x="7133168" y="0"/>
            <a:ext cx="5058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716347" y="1390312"/>
            <a:ext cx="5059052" cy="1472419"/>
          </a:xfrm>
          <a:prstGeom prst="rect">
            <a:avLst/>
          </a:prstGeom>
          <a:noFill/>
          <a:ln>
            <a:noFill/>
          </a:ln>
        </p:spPr>
        <p:txBody>
          <a:bodyPr spcFirstLastPara="1"/>
          <a:lstStyle>
            <a:lvl1pPr lvl="0" algn="l">
              <a:spcBef>
                <a:spcPts val="0"/>
              </a:spcBef>
              <a:spcAft>
                <a:spcPts val="0"/>
              </a:spcAft>
              <a:buClr>
                <a:srgbClr val="3F3F3F"/>
              </a:buClr>
              <a:buSzPts val="1800"/>
              <a:buNone/>
              <a:defRPr sz="4267"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716347" y="3094497"/>
            <a:ext cx="4991100" cy="658905"/>
          </a:xfrm>
        </p:spPr>
        <p:txBody>
          <a:bodyPr/>
          <a:lstStyle>
            <a:lvl1pPr marL="8466" indent="0">
              <a:buFontTx/>
              <a:buNone/>
              <a:tabLst/>
              <a:defRPr>
                <a:solidFill>
                  <a:srgbClr val="FF7840"/>
                </a:solidFill>
              </a:defRPr>
            </a:lvl1pPr>
            <a:lvl2pPr marL="778914" indent="0">
              <a:buFontTx/>
              <a:buNone/>
              <a:defRPr>
                <a:solidFill>
                  <a:schemeClr val="bg1"/>
                </a:solidFill>
              </a:defRPr>
            </a:lvl2pPr>
            <a:lvl3pPr marL="1388499" indent="0">
              <a:buFontTx/>
              <a:buNone/>
              <a:defRPr>
                <a:solidFill>
                  <a:schemeClr val="bg1"/>
                </a:solidFill>
              </a:defRPr>
            </a:lvl3pPr>
            <a:lvl4pPr marL="1998083" indent="0">
              <a:buFontTx/>
              <a:buNone/>
              <a:defRPr>
                <a:solidFill>
                  <a:schemeClr val="bg1"/>
                </a:solidFill>
              </a:defRPr>
            </a:lvl4pPr>
            <a:lvl5pPr marL="2607668"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34523143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2074857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3693979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3363005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2566422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1544719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4278575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2399658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1307923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1602144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411576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reserve="1">
  <p:cSld name="1_Custom Layout">
    <p:spTree>
      <p:nvGrpSpPr>
        <p:cNvPr id="1" name="Shape 15"/>
        <p:cNvGrpSpPr/>
        <p:nvPr/>
      </p:nvGrpSpPr>
      <p:grpSpPr>
        <a:xfrm>
          <a:off x="0" y="0"/>
          <a:ext cx="0" cy="0"/>
          <a:chOff x="0" y="0"/>
          <a:chExt cx="0" cy="0"/>
        </a:xfrm>
      </p:grpSpPr>
      <p:pic>
        <p:nvPicPr>
          <p:cNvPr id="4" name="Picture 5" descr="A picture containing drawing, food&#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434" y="5046133"/>
            <a:ext cx="1742017"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computer, sitting, laptop, young&#10;&#10;Description automatically generated"/>
          <p:cNvPicPr>
            <a:picLocks noChangeAspect="1"/>
          </p:cNvPicPr>
          <p:nvPr/>
        </p:nvPicPr>
        <p:blipFill>
          <a:blip r:embed="rId4">
            <a:extLst>
              <a:ext uri="{28A0092B-C50C-407E-A947-70E740481C1C}">
                <a14:useLocalDpi xmlns:a14="http://schemas.microsoft.com/office/drawing/2010/main" val="0"/>
              </a:ext>
            </a:extLst>
          </a:blip>
          <a:srcRect l="59062"/>
          <a:stretch>
            <a:fillRect/>
          </a:stretch>
        </p:blipFill>
        <p:spPr bwMode="auto">
          <a:xfrm>
            <a:off x="7200901" y="0"/>
            <a:ext cx="4991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716347" y="1390312"/>
            <a:ext cx="5059052" cy="1472419"/>
          </a:xfrm>
          <a:prstGeom prst="rect">
            <a:avLst/>
          </a:prstGeom>
          <a:noFill/>
          <a:ln>
            <a:noFill/>
          </a:ln>
        </p:spPr>
        <p:txBody>
          <a:bodyPr spcFirstLastPara="1"/>
          <a:lstStyle>
            <a:lvl1pPr lvl="0" algn="l">
              <a:spcBef>
                <a:spcPts val="0"/>
              </a:spcBef>
              <a:spcAft>
                <a:spcPts val="0"/>
              </a:spcAft>
              <a:buClr>
                <a:srgbClr val="3F3F3F"/>
              </a:buClr>
              <a:buSzPts val="1800"/>
              <a:buNone/>
              <a:defRPr sz="4267"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716347" y="3094497"/>
            <a:ext cx="4991100" cy="658905"/>
          </a:xfrm>
        </p:spPr>
        <p:txBody>
          <a:bodyPr/>
          <a:lstStyle>
            <a:lvl1pPr marL="8466" indent="0">
              <a:buFontTx/>
              <a:buNone/>
              <a:tabLst/>
              <a:defRPr>
                <a:solidFill>
                  <a:srgbClr val="FF7840"/>
                </a:solidFill>
              </a:defRPr>
            </a:lvl1pPr>
            <a:lvl2pPr marL="778914" indent="0">
              <a:buFontTx/>
              <a:buNone/>
              <a:defRPr>
                <a:solidFill>
                  <a:schemeClr val="bg1"/>
                </a:solidFill>
              </a:defRPr>
            </a:lvl2pPr>
            <a:lvl3pPr marL="1388499" indent="0">
              <a:buFontTx/>
              <a:buNone/>
              <a:defRPr>
                <a:solidFill>
                  <a:schemeClr val="bg1"/>
                </a:solidFill>
              </a:defRPr>
            </a:lvl3pPr>
            <a:lvl4pPr marL="1998083" indent="0">
              <a:buFontTx/>
              <a:buNone/>
              <a:defRPr>
                <a:solidFill>
                  <a:schemeClr val="bg1"/>
                </a:solidFill>
              </a:defRPr>
            </a:lvl4pPr>
            <a:lvl5pPr marL="2607668"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54497762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pic>
        <p:nvPicPr>
          <p:cNvPr id="4" name="Picture 5" descr="A picture containing drawing&#10;&#10;Description automatically generated"/>
          <p:cNvPicPr>
            <a:picLocks noChangeAspect="1"/>
          </p:cNvPicPr>
          <p:nvPr/>
        </p:nvPicPr>
        <p:blipFill>
          <a:blip r:embed="rId2">
            <a:extLst>
              <a:ext uri="{28A0092B-C50C-407E-A947-70E740481C1C}">
                <a14:useLocalDpi xmlns:a14="http://schemas.microsoft.com/office/drawing/2010/main" val="0"/>
              </a:ext>
            </a:extLst>
          </a:blip>
          <a:srcRect l="44818" r="8000"/>
          <a:stretch>
            <a:fillRect/>
          </a:stretch>
        </p:blipFill>
        <p:spPr bwMode="auto">
          <a:xfrm>
            <a:off x="6438901" y="0"/>
            <a:ext cx="575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close up of a 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7403869"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6062749"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lvl1pPr>
          </a:lstStyle>
          <a:p>
            <a:fld id="{2CC6B78A-EF82-4DB8-8FD2-38375BF2E9C3}" type="slidenum">
              <a:rPr lang="en-GB" smtClean="0"/>
              <a:t>‹#›</a:t>
            </a:fld>
            <a:endParaRPr lang="en-GB"/>
          </a:p>
        </p:txBody>
      </p:sp>
      <p:sp>
        <p:nvSpPr>
          <p:cNvPr id="7" name="Google Shape;23;p3"/>
          <p:cNvSpPr txBox="1">
            <a:spLocks noGrp="1"/>
          </p:cNvSpPr>
          <p:nvPr>
            <p:ph type="dt" idx="11"/>
          </p:nvPr>
        </p:nvSpPr>
        <p:spPr/>
        <p:txBody>
          <a:bodyPr/>
          <a:lstStyle>
            <a:lvl1pPr>
              <a:defRPr/>
            </a:lvl1pPr>
          </a:lstStyle>
          <a:p>
            <a:fld id="{EB1B9392-34BC-4D5F-BAC6-01EAFB419905}" type="datetimeFigureOut">
              <a:rPr lang="en-GB" smtClean="0"/>
              <a:t>27/06/2022</a:t>
            </a:fld>
            <a:endParaRPr lang="en-GB"/>
          </a:p>
        </p:txBody>
      </p:sp>
    </p:spTree>
    <p:extLst>
      <p:ext uri="{BB962C8B-B14F-4D97-AF65-F5344CB8AC3E}">
        <p14:creationId xmlns:p14="http://schemas.microsoft.com/office/powerpoint/2010/main" val="179480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l="75000"/>
          <a:stretch>
            <a:fillRect/>
          </a:stretch>
        </p:blipFill>
        <p:spPr bwMode="auto">
          <a:xfrm>
            <a:off x="9144000" y="0"/>
            <a:ext cx="304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close up of a 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599" y="265997"/>
            <a:ext cx="9174996"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8534400"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lvl1pPr>
          </a:lstStyle>
          <a:p>
            <a:fld id="{A47A930D-8B6F-4963-B256-8C97987F8891}" type="slidenum">
              <a:rPr lang="en-GB" altLang="en-US"/>
              <a:pPr/>
              <a:t>‹#›</a:t>
            </a:fld>
            <a:endParaRPr lang="en-US" altLang="en-US"/>
          </a:p>
        </p:txBody>
      </p:sp>
      <p:sp>
        <p:nvSpPr>
          <p:cNvPr id="7" name="Google Shape;23;p3"/>
          <p:cNvSpPr txBox="1">
            <a:spLocks noGrp="1"/>
          </p:cNvSpPr>
          <p:nvPr>
            <p:ph type="dt" idx="11"/>
          </p:nvPr>
        </p:nvSpPr>
        <p:spPr/>
        <p:txBody>
          <a:bodyPr/>
          <a:lstStyle>
            <a:lvl1pPr>
              <a:defRPr/>
            </a:lvl1pPr>
          </a:lstStyle>
          <a:p>
            <a:endParaRPr lang="en-US" altLang="en-US"/>
          </a:p>
        </p:txBody>
      </p:sp>
    </p:spTree>
    <p:extLst>
      <p:ext uri="{BB962C8B-B14F-4D97-AF65-F5344CB8AC3E}">
        <p14:creationId xmlns:p14="http://schemas.microsoft.com/office/powerpoint/2010/main" val="1528858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l="73729" t="44746"/>
          <a:stretch>
            <a:fillRect/>
          </a:stretch>
        </p:blipFill>
        <p:spPr bwMode="auto">
          <a:xfrm>
            <a:off x="8989485" y="3069168"/>
            <a:ext cx="3202516" cy="378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close up of a 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599" y="265997"/>
            <a:ext cx="10921140"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599" y="1600201"/>
            <a:ext cx="8741044"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lvl1pPr>
          </a:lstStyle>
          <a:p>
            <a:fld id="{2A7DF895-1F8B-40C0-8FA9-A89BFECDEFD8}" type="slidenum">
              <a:rPr lang="en-GB" altLang="en-US"/>
              <a:pPr/>
              <a:t>‹#›</a:t>
            </a:fld>
            <a:endParaRPr lang="en-US" altLang="en-US"/>
          </a:p>
        </p:txBody>
      </p:sp>
      <p:sp>
        <p:nvSpPr>
          <p:cNvPr id="7" name="Google Shape;23;p3"/>
          <p:cNvSpPr txBox="1">
            <a:spLocks noGrp="1"/>
          </p:cNvSpPr>
          <p:nvPr>
            <p:ph type="dt" idx="11"/>
          </p:nvPr>
        </p:nvSpPr>
        <p:spPr/>
        <p:txBody>
          <a:bodyPr/>
          <a:lstStyle>
            <a:lvl1pPr>
              <a:defRPr/>
            </a:lvl1pPr>
          </a:lstStyle>
          <a:p>
            <a:endParaRPr lang="en-US" altLang="en-US"/>
          </a:p>
        </p:txBody>
      </p:sp>
    </p:spTree>
    <p:extLst>
      <p:ext uri="{BB962C8B-B14F-4D97-AF65-F5344CB8AC3E}">
        <p14:creationId xmlns:p14="http://schemas.microsoft.com/office/powerpoint/2010/main" val="4263328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picture containing drawing&#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9598617"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599" y="1600201"/>
            <a:ext cx="9474631" cy="4525963"/>
          </a:xfrm>
          <a:prstGeom prst="rect">
            <a:avLst/>
          </a:prstGeom>
          <a:noFill/>
          <a:ln>
            <a:noFill/>
          </a:ln>
        </p:spPr>
        <p:txBody>
          <a:bodyPr spcFirstLastPara="1"/>
          <a:lstStyle>
            <a:lvl1pPr marL="241294" lvl="0" indent="-232828" algn="l">
              <a:spcBef>
                <a:spcPts val="480"/>
              </a:spcBef>
              <a:spcAft>
                <a:spcPts val="0"/>
              </a:spcAft>
              <a:buClr>
                <a:schemeClr val="bg1"/>
              </a:buClr>
              <a:buSzPts val="1800"/>
              <a:buChar char="•"/>
              <a:tabLst/>
              <a:defRPr>
                <a:solidFill>
                  <a:schemeClr val="bg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solidFill>
                  <a:schemeClr val="bg1"/>
                </a:solidFill>
              </a:defRPr>
            </a:lvl1pPr>
          </a:lstStyle>
          <a:p>
            <a:fld id="{F9445D19-F9B8-4A69-A648-66CE7D95CB25}" type="slidenum">
              <a:rPr lang="en-GB" altLang="en-US"/>
              <a:pPr/>
              <a:t>‹#›</a:t>
            </a:fld>
            <a:endParaRPr lang="en-GB" altLang="en-US"/>
          </a:p>
        </p:txBody>
      </p:sp>
      <p:sp>
        <p:nvSpPr>
          <p:cNvPr id="7" name="Google Shape;23;p3"/>
          <p:cNvSpPr txBox="1">
            <a:spLocks noGrp="1"/>
          </p:cNvSpPr>
          <p:nvPr>
            <p:ph type="dt" idx="11"/>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2795173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5" name="Picture 5" descr="A picture containing food, drawing&#10;&#10;Description automatically generated"/>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picture containing drawing&#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5207432"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5207432" cy="4382144"/>
          </a:xfrm>
          <a:prstGeom prst="rect">
            <a:avLst/>
          </a:prstGeom>
          <a:noFill/>
          <a:ln>
            <a:noFill/>
          </a:ln>
        </p:spPr>
        <p:txBody>
          <a:bodyPr spcFirstLastPara="1"/>
          <a:lstStyle>
            <a:lvl1pPr marL="241294" lvl="0" indent="-232828" algn="l">
              <a:spcBef>
                <a:spcPts val="480"/>
              </a:spcBef>
              <a:spcAft>
                <a:spcPts val="0"/>
              </a:spcAft>
              <a:buClr>
                <a:schemeClr val="bg1"/>
              </a:buClr>
              <a:buSzPts val="1800"/>
              <a:buChar char="•"/>
              <a:tabLst/>
              <a:defRPr>
                <a:solidFill>
                  <a:schemeClr val="bg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12" name="Google Shape;21;p3">
            <a:extLst>
              <a:ext uri="{FF2B5EF4-FFF2-40B4-BE49-F238E27FC236}">
                <a16:creationId xmlns:a16="http://schemas.microsoft.com/office/drawing/2014/main" id="{EFED9F84-B8A9-4D42-9262-E0BE64F31AEB}"/>
              </a:ext>
            </a:extLst>
          </p:cNvPr>
          <p:cNvSpPr txBox="1">
            <a:spLocks noGrp="1"/>
          </p:cNvSpPr>
          <p:nvPr>
            <p:ph type="body" idx="13"/>
          </p:nvPr>
        </p:nvSpPr>
        <p:spPr>
          <a:xfrm>
            <a:off x="6374968" y="1600201"/>
            <a:ext cx="5207432" cy="4382144"/>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rgbClr val="003B6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7" name="Google Shape;22;p3"/>
          <p:cNvSpPr txBox="1">
            <a:spLocks noGrp="1"/>
          </p:cNvSpPr>
          <p:nvPr>
            <p:ph type="sldNum" idx="14"/>
          </p:nvPr>
        </p:nvSpPr>
        <p:spPr/>
        <p:txBody>
          <a:bodyPr/>
          <a:lstStyle>
            <a:lvl1pPr>
              <a:defRPr>
                <a:solidFill>
                  <a:schemeClr val="bg1"/>
                </a:solidFill>
              </a:defRPr>
            </a:lvl1pPr>
          </a:lstStyle>
          <a:p>
            <a:fld id="{2CC6B78A-EF82-4DB8-8FD2-38375BF2E9C3}" type="slidenum">
              <a:rPr lang="en-GB" smtClean="0"/>
              <a:t>‹#›</a:t>
            </a:fld>
            <a:endParaRPr lang="en-GB"/>
          </a:p>
        </p:txBody>
      </p:sp>
      <p:sp>
        <p:nvSpPr>
          <p:cNvPr id="8" name="Google Shape;23;p3"/>
          <p:cNvSpPr txBox="1">
            <a:spLocks noGrp="1"/>
          </p:cNvSpPr>
          <p:nvPr>
            <p:ph type="dt" idx="15"/>
          </p:nvPr>
        </p:nvSpPr>
        <p:spPr/>
        <p:txBody>
          <a:bodyPr/>
          <a:lstStyle>
            <a:lvl1pPr>
              <a:defRPr>
                <a:solidFill>
                  <a:schemeClr val="bg1"/>
                </a:solidFill>
              </a:defRPr>
            </a:lvl1pPr>
          </a:lstStyle>
          <a:p>
            <a:fld id="{EB1B9392-34BC-4D5F-BAC6-01EAFB419905}" type="datetimeFigureOut">
              <a:rPr lang="en-GB" smtClean="0"/>
              <a:t>27/06/2022</a:t>
            </a:fld>
            <a:endParaRPr lang="en-GB"/>
          </a:p>
        </p:txBody>
      </p:sp>
    </p:spTree>
    <p:extLst>
      <p:ext uri="{BB962C8B-B14F-4D97-AF65-F5344CB8AC3E}">
        <p14:creationId xmlns:p14="http://schemas.microsoft.com/office/powerpoint/2010/main" val="265292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10;p1"/>
          <p:cNvSpPr txBox="1">
            <a:spLocks noGrp="1"/>
          </p:cNvSpPr>
          <p:nvPr>
            <p:ph type="title"/>
          </p:nvPr>
        </p:nvSpPr>
        <p:spPr bwMode="auto">
          <a:xfrm>
            <a:off x="609600" y="2667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Google Shape;11;p1"/>
          <p:cNvSpPr txBox="1">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12;p1"/>
          <p:cNvSpPr txBox="1">
            <a:spLocks noGrp="1"/>
          </p:cNvSpPr>
          <p:nvPr>
            <p:ph type="dt" idx="10"/>
          </p:nvPr>
        </p:nvSpPr>
        <p:spPr bwMode="auto">
          <a:xfrm>
            <a:off x="1219200" y="6297085"/>
            <a:ext cx="1515533"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solidFill>
                  <a:srgbClr val="BFBFBF"/>
                </a:solidFill>
              </a:defRPr>
            </a:lvl1pPr>
          </a:lstStyle>
          <a:p>
            <a:fld id="{EB1B9392-34BC-4D5F-BAC6-01EAFB419905}" type="datetimeFigureOut">
              <a:rPr lang="en-GB" smtClean="0"/>
              <a:t>27/06/2022</a:t>
            </a:fld>
            <a:endParaRPr lang="en-GB"/>
          </a:p>
        </p:txBody>
      </p:sp>
      <p:sp>
        <p:nvSpPr>
          <p:cNvPr id="1029" name="Google Shape;13;p1"/>
          <p:cNvSpPr txBox="1">
            <a:spLocks noGrp="1"/>
          </p:cNvSpPr>
          <p:nvPr>
            <p:ph type="sldNum" idx="12"/>
          </p:nvPr>
        </p:nvSpPr>
        <p:spPr bwMode="auto">
          <a:xfrm>
            <a:off x="609600" y="6297085"/>
            <a:ext cx="609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Font typeface="Arial" panose="020B0604020202020204" pitchFamily="34" charset="0"/>
              <a:buNone/>
              <a:defRPr sz="1200">
                <a:solidFill>
                  <a:srgbClr val="BFBFBF"/>
                </a:solidFill>
              </a:defRPr>
            </a:lvl1pPr>
          </a:lstStyle>
          <a:p>
            <a:fld id="{2CC6B78A-EF82-4DB8-8FD2-38375BF2E9C3}" type="slidenum">
              <a:rPr lang="en-GB" smtClean="0"/>
              <a:t>‹#›</a:t>
            </a:fld>
            <a:endParaRPr lang="en-GB"/>
          </a:p>
        </p:txBody>
      </p:sp>
    </p:spTree>
    <p:extLst>
      <p:ext uri="{BB962C8B-B14F-4D97-AF65-F5344CB8AC3E}">
        <p14:creationId xmlns:p14="http://schemas.microsoft.com/office/powerpoint/2010/main" val="1083647779"/>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Lst>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FF7840"/>
        </a:buClr>
        <a:buFont typeface="Arial" panose="020B0604020202020204" pitchFamily="34" charset="0"/>
        <a:defRPr sz="1867">
          <a:solidFill>
            <a:schemeClr val="tx1"/>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ZEzP7VcAyfM" TargetMode="External"/><Relationship Id="rId2" Type="http://schemas.openxmlformats.org/officeDocument/2006/relationships/hyperlink" Target="https://www.ucas.com/undergraduate/after-you-apply/undergraduate-interview-invitations" TargetMode="External"/><Relationship Id="rId1" Type="http://schemas.openxmlformats.org/officeDocument/2006/relationships/slideLayout" Target="../slideLayouts/slideLayout6.xml"/><Relationship Id="rId5" Type="http://schemas.openxmlformats.org/officeDocument/2006/relationships/hyperlink" Target="https://barclayslifeskills.com/i-want-to-prepare-for-an-interview/school" TargetMode="External"/><Relationship Id="rId4" Type="http://schemas.openxmlformats.org/officeDocument/2006/relationships/hyperlink" Target="https://www.youtube.com/watch?v=CMyD6c9Z3z8"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ZKGTFC4QnWo" TargetMode="External"/><Relationship Id="rId2" Type="http://schemas.openxmlformats.org/officeDocument/2006/relationships/slideLayout" Target="../slideLayouts/slideLayout6.xml"/><Relationship Id="rId1" Type="http://schemas.openxmlformats.org/officeDocument/2006/relationships/video" Target="https://www.youtube.com/embed/ZKGTFC4QnWo" TargetMode="Externa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346" y="1390312"/>
            <a:ext cx="6770791" cy="1472419"/>
          </a:xfrm>
        </p:spPr>
        <p:txBody>
          <a:bodyPr/>
          <a:lstStyle/>
          <a:p>
            <a:r>
              <a:rPr lang="en-GB" b="1" dirty="0"/>
              <a:t>Successful </a:t>
            </a:r>
            <a:r>
              <a:rPr lang="en-GB" dirty="0"/>
              <a:t>i</a:t>
            </a:r>
            <a:r>
              <a:rPr lang="en-GB" b="1" dirty="0"/>
              <a:t>nterviews</a:t>
            </a:r>
          </a:p>
        </p:txBody>
      </p:sp>
      <p:sp>
        <p:nvSpPr>
          <p:cNvPr id="4" name="Text Placeholder 3"/>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29555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Presenting </a:t>
            </a:r>
            <a:r>
              <a:rPr lang="en-GB" sz="3200" dirty="0">
                <a:solidFill>
                  <a:srgbClr val="002060"/>
                </a:solidFill>
              </a:rPr>
              <a:t>y</a:t>
            </a:r>
            <a:r>
              <a:rPr lang="en-GB" sz="3200" b="1" dirty="0">
                <a:solidFill>
                  <a:srgbClr val="002060"/>
                </a:solidFill>
              </a:rPr>
              <a:t>ourself</a:t>
            </a:r>
          </a:p>
        </p:txBody>
      </p:sp>
      <p:sp>
        <p:nvSpPr>
          <p:cNvPr id="3" name="Content Placeholder 2"/>
          <p:cNvSpPr>
            <a:spLocks noGrp="1"/>
          </p:cNvSpPr>
          <p:nvPr>
            <p:ph type="body" idx="1"/>
          </p:nvPr>
        </p:nvSpPr>
        <p:spPr/>
        <p:txBody>
          <a:bodyPr>
            <a:normAutofit/>
          </a:bodyPr>
          <a:lstStyle/>
          <a:p>
            <a:r>
              <a:rPr lang="en-GB" dirty="0">
                <a:solidFill>
                  <a:srgbClr val="002060"/>
                </a:solidFill>
              </a:rPr>
              <a:t>Suit (trousers or skirt) for job and university interviews</a:t>
            </a:r>
          </a:p>
          <a:p>
            <a:r>
              <a:rPr lang="en-GB" dirty="0">
                <a:solidFill>
                  <a:srgbClr val="002060"/>
                </a:solidFill>
              </a:rPr>
              <a:t>Consider what’s appropriate for the sector you are interviewing in</a:t>
            </a:r>
          </a:p>
          <a:p>
            <a:r>
              <a:rPr lang="en-GB" dirty="0">
                <a:solidFill>
                  <a:srgbClr val="002060"/>
                </a:solidFill>
              </a:rPr>
              <a:t>Hair up or down – whichever boosts your confidence</a:t>
            </a:r>
          </a:p>
          <a:p>
            <a:r>
              <a:rPr lang="en-GB" dirty="0">
                <a:solidFill>
                  <a:srgbClr val="002060"/>
                </a:solidFill>
              </a:rPr>
              <a:t>Heels or flats – whichever makes you most comfortable</a:t>
            </a:r>
          </a:p>
          <a:p>
            <a:endParaRPr lang="en-GB" dirty="0">
              <a:solidFill>
                <a:srgbClr val="002060"/>
              </a:solidFill>
            </a:endParaRPr>
          </a:p>
          <a:p>
            <a:r>
              <a:rPr lang="en-GB" dirty="0">
                <a:solidFill>
                  <a:srgbClr val="002060"/>
                </a:solidFill>
              </a:rPr>
              <a:t>Be friendly to everyone you meet</a:t>
            </a:r>
          </a:p>
          <a:p>
            <a:r>
              <a:rPr lang="en-GB" dirty="0">
                <a:solidFill>
                  <a:srgbClr val="002060"/>
                </a:solidFill>
              </a:rPr>
              <a:t>Shake hands confidently</a:t>
            </a:r>
          </a:p>
          <a:p>
            <a:r>
              <a:rPr lang="en-GB" dirty="0">
                <a:solidFill>
                  <a:srgbClr val="002060"/>
                </a:solidFill>
              </a:rPr>
              <a:t>Know the name of your interviewers</a:t>
            </a:r>
          </a:p>
          <a:p>
            <a:r>
              <a:rPr lang="en-GB" dirty="0">
                <a:solidFill>
                  <a:srgbClr val="002060"/>
                </a:solidFill>
              </a:rPr>
              <a:t>Use positive body language and eye contact</a:t>
            </a:r>
          </a:p>
          <a:p>
            <a:pPr marL="0" indent="0">
              <a:buNone/>
            </a:pPr>
            <a:endParaRPr lang="en-GB" dirty="0">
              <a:solidFill>
                <a:srgbClr val="002060"/>
              </a:solidFill>
            </a:endParaRPr>
          </a:p>
          <a:p>
            <a:pPr marL="0" indent="0">
              <a:buNone/>
            </a:pPr>
            <a:endParaRPr lang="en-GB" dirty="0">
              <a:solidFill>
                <a:srgbClr val="002060"/>
              </a:solidFill>
            </a:endParaRPr>
          </a:p>
          <a:p>
            <a:pPr marL="0" indent="0">
              <a:buNone/>
            </a:pPr>
            <a:endParaRPr lang="en-GB" dirty="0">
              <a:solidFill>
                <a:srgbClr val="002060"/>
              </a:solidFill>
            </a:endParaRPr>
          </a:p>
        </p:txBody>
      </p:sp>
    </p:spTree>
    <p:extLst>
      <p:ext uri="{BB962C8B-B14F-4D97-AF65-F5344CB8AC3E}">
        <p14:creationId xmlns:p14="http://schemas.microsoft.com/office/powerpoint/2010/main" val="395718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Logistical considerations</a:t>
            </a:r>
          </a:p>
        </p:txBody>
      </p:sp>
      <p:sp>
        <p:nvSpPr>
          <p:cNvPr id="3" name="Content Placeholder 2"/>
          <p:cNvSpPr>
            <a:spLocks noGrp="1"/>
          </p:cNvSpPr>
          <p:nvPr>
            <p:ph type="body" idx="1"/>
          </p:nvPr>
        </p:nvSpPr>
        <p:spPr/>
        <p:txBody>
          <a:bodyPr>
            <a:normAutofit/>
          </a:bodyPr>
          <a:lstStyle/>
          <a:p>
            <a:r>
              <a:rPr lang="en-GB" dirty="0">
                <a:solidFill>
                  <a:srgbClr val="002060"/>
                </a:solidFill>
              </a:rPr>
              <a:t>Where is the interview?</a:t>
            </a:r>
          </a:p>
          <a:p>
            <a:r>
              <a:rPr lang="en-GB" dirty="0">
                <a:solidFill>
                  <a:srgbClr val="002060"/>
                </a:solidFill>
              </a:rPr>
              <a:t>How will you get there?</a:t>
            </a:r>
          </a:p>
          <a:p>
            <a:r>
              <a:rPr lang="en-GB" dirty="0">
                <a:solidFill>
                  <a:srgbClr val="002060"/>
                </a:solidFill>
              </a:rPr>
              <a:t>What time is the interview?</a:t>
            </a:r>
          </a:p>
          <a:p>
            <a:r>
              <a:rPr lang="en-GB" dirty="0">
                <a:solidFill>
                  <a:srgbClr val="002060"/>
                </a:solidFill>
              </a:rPr>
              <a:t>Decide the time you will leave </a:t>
            </a:r>
          </a:p>
          <a:p>
            <a:r>
              <a:rPr lang="en-GB" dirty="0">
                <a:solidFill>
                  <a:srgbClr val="002060"/>
                </a:solidFill>
              </a:rPr>
              <a:t>Give yourself extra time in case of getting lost or transport problems</a:t>
            </a:r>
          </a:p>
          <a:p>
            <a:r>
              <a:rPr lang="en-GB" dirty="0">
                <a:solidFill>
                  <a:srgbClr val="002060"/>
                </a:solidFill>
              </a:rPr>
              <a:t>Arrive at the interview location 10 minutes before your interview time</a:t>
            </a:r>
          </a:p>
        </p:txBody>
      </p:sp>
    </p:spTree>
    <p:extLst>
      <p:ext uri="{BB962C8B-B14F-4D97-AF65-F5344CB8AC3E}">
        <p14:creationId xmlns:p14="http://schemas.microsoft.com/office/powerpoint/2010/main" val="49854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Common questions</a:t>
            </a:r>
          </a:p>
        </p:txBody>
      </p:sp>
      <p:sp>
        <p:nvSpPr>
          <p:cNvPr id="3" name="Content Placeholder 2"/>
          <p:cNvSpPr>
            <a:spLocks noGrp="1"/>
          </p:cNvSpPr>
          <p:nvPr>
            <p:ph type="body" idx="1"/>
          </p:nvPr>
        </p:nvSpPr>
        <p:spPr/>
        <p:txBody>
          <a:bodyPr>
            <a:normAutofit lnSpcReduction="10000"/>
          </a:bodyPr>
          <a:lstStyle/>
          <a:p>
            <a:r>
              <a:rPr lang="en-GB" dirty="0">
                <a:solidFill>
                  <a:srgbClr val="002060"/>
                </a:solidFill>
              </a:rPr>
              <a:t>Tell me about yourself</a:t>
            </a:r>
          </a:p>
          <a:p>
            <a:r>
              <a:rPr lang="en-GB" dirty="0">
                <a:solidFill>
                  <a:srgbClr val="002060"/>
                </a:solidFill>
              </a:rPr>
              <a:t>Why do you want the job/apprenticeship?</a:t>
            </a:r>
          </a:p>
          <a:p>
            <a:r>
              <a:rPr lang="en-GB" dirty="0">
                <a:solidFill>
                  <a:srgbClr val="002060"/>
                </a:solidFill>
              </a:rPr>
              <a:t>What interests you about the course?</a:t>
            </a:r>
          </a:p>
          <a:p>
            <a:r>
              <a:rPr lang="en-GB" dirty="0">
                <a:solidFill>
                  <a:srgbClr val="002060"/>
                </a:solidFill>
              </a:rPr>
              <a:t>Why do you want to work for us?</a:t>
            </a:r>
          </a:p>
          <a:p>
            <a:r>
              <a:rPr lang="en-GB" dirty="0">
                <a:solidFill>
                  <a:srgbClr val="002060"/>
                </a:solidFill>
              </a:rPr>
              <a:t>Why would you like to attend this college/university?</a:t>
            </a:r>
          </a:p>
          <a:p>
            <a:r>
              <a:rPr lang="en-GB" dirty="0">
                <a:solidFill>
                  <a:srgbClr val="002060"/>
                </a:solidFill>
              </a:rPr>
              <a:t>What are your strengths and weaknesses?</a:t>
            </a:r>
          </a:p>
          <a:p>
            <a:r>
              <a:rPr lang="en-GB" dirty="0">
                <a:solidFill>
                  <a:srgbClr val="002060"/>
                </a:solidFill>
              </a:rPr>
              <a:t>Tell me about a time you worked well in a group</a:t>
            </a:r>
          </a:p>
          <a:p>
            <a:r>
              <a:rPr lang="en-GB" dirty="0">
                <a:solidFill>
                  <a:srgbClr val="002060"/>
                </a:solidFill>
              </a:rPr>
              <a:t>What interested you in the news recently?</a:t>
            </a:r>
          </a:p>
          <a:p>
            <a:r>
              <a:rPr lang="en-GB" dirty="0">
                <a:solidFill>
                  <a:srgbClr val="002060"/>
                </a:solidFill>
              </a:rPr>
              <a:t>How would your family describe you?</a:t>
            </a:r>
          </a:p>
          <a:p>
            <a:r>
              <a:rPr lang="en-GB" dirty="0">
                <a:solidFill>
                  <a:srgbClr val="002060"/>
                </a:solidFill>
              </a:rPr>
              <a:t>Talk me through your CV</a:t>
            </a:r>
          </a:p>
          <a:p>
            <a:r>
              <a:rPr lang="en-GB" dirty="0">
                <a:solidFill>
                  <a:srgbClr val="002060"/>
                </a:solidFill>
              </a:rPr>
              <a:t>What is your biggest achievement? </a:t>
            </a:r>
          </a:p>
          <a:p>
            <a:r>
              <a:rPr lang="en-GB" dirty="0">
                <a:solidFill>
                  <a:srgbClr val="002060"/>
                </a:solidFill>
              </a:rPr>
              <a:t>Where do you see yourself in 5 years?</a:t>
            </a:r>
          </a:p>
          <a:p>
            <a:r>
              <a:rPr lang="en-GB" dirty="0">
                <a:solidFill>
                  <a:srgbClr val="002060"/>
                </a:solidFill>
              </a:rPr>
              <a:t>Do you have any questions?</a:t>
            </a:r>
          </a:p>
        </p:txBody>
      </p:sp>
    </p:spTree>
    <p:extLst>
      <p:ext uri="{BB962C8B-B14F-4D97-AF65-F5344CB8AC3E}">
        <p14:creationId xmlns:p14="http://schemas.microsoft.com/office/powerpoint/2010/main" val="2408804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Types of questions</a:t>
            </a:r>
          </a:p>
        </p:txBody>
      </p:sp>
      <p:sp>
        <p:nvSpPr>
          <p:cNvPr id="3" name="Content Placeholder 2"/>
          <p:cNvSpPr>
            <a:spLocks noGrp="1"/>
          </p:cNvSpPr>
          <p:nvPr>
            <p:ph type="body" idx="1"/>
          </p:nvPr>
        </p:nvSpPr>
        <p:spPr/>
        <p:txBody>
          <a:bodyPr/>
          <a:lstStyle/>
          <a:p>
            <a:r>
              <a:rPr lang="en-GB" dirty="0">
                <a:solidFill>
                  <a:srgbClr val="002060"/>
                </a:solidFill>
              </a:rPr>
              <a:t>Competency </a:t>
            </a:r>
          </a:p>
          <a:p>
            <a:pPr lvl="1"/>
            <a:r>
              <a:rPr lang="en-GB" dirty="0">
                <a:solidFill>
                  <a:srgbClr val="002060"/>
                </a:solidFill>
              </a:rPr>
              <a:t>Tell me about a time you…?</a:t>
            </a:r>
          </a:p>
          <a:p>
            <a:r>
              <a:rPr lang="en-GB" dirty="0">
                <a:solidFill>
                  <a:srgbClr val="002060"/>
                </a:solidFill>
              </a:rPr>
              <a:t>Motivation</a:t>
            </a:r>
          </a:p>
          <a:p>
            <a:pPr lvl="1"/>
            <a:r>
              <a:rPr lang="en-GB" dirty="0">
                <a:solidFill>
                  <a:srgbClr val="002060"/>
                </a:solidFill>
              </a:rPr>
              <a:t>Why type questions</a:t>
            </a:r>
          </a:p>
          <a:p>
            <a:pPr lvl="1"/>
            <a:endParaRPr lang="en-GB" dirty="0">
              <a:solidFill>
                <a:srgbClr val="002060"/>
              </a:solidFill>
            </a:endParaRPr>
          </a:p>
          <a:p>
            <a:r>
              <a:rPr lang="en-GB" dirty="0">
                <a:solidFill>
                  <a:srgbClr val="002060"/>
                </a:solidFill>
              </a:rPr>
              <a:t>Strengths</a:t>
            </a:r>
          </a:p>
          <a:p>
            <a:r>
              <a:rPr lang="en-GB" dirty="0">
                <a:solidFill>
                  <a:srgbClr val="002060"/>
                </a:solidFill>
              </a:rPr>
              <a:t>Brainteasers</a:t>
            </a:r>
          </a:p>
          <a:p>
            <a:r>
              <a:rPr lang="en-GB" dirty="0">
                <a:solidFill>
                  <a:srgbClr val="002060"/>
                </a:solidFill>
              </a:rPr>
              <a:t>Case studies</a:t>
            </a:r>
          </a:p>
          <a:p>
            <a:r>
              <a:rPr lang="en-GB" dirty="0">
                <a:solidFill>
                  <a:srgbClr val="002060"/>
                </a:solidFill>
              </a:rPr>
              <a:t>Technical</a:t>
            </a:r>
          </a:p>
        </p:txBody>
      </p:sp>
      <p:sp>
        <p:nvSpPr>
          <p:cNvPr id="4" name="Right Brace 3"/>
          <p:cNvSpPr/>
          <p:nvPr/>
        </p:nvSpPr>
        <p:spPr>
          <a:xfrm>
            <a:off x="4876800" y="1730188"/>
            <a:ext cx="1120588" cy="196327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 name="TextBox 4"/>
          <p:cNvSpPr txBox="1"/>
          <p:nvPr/>
        </p:nvSpPr>
        <p:spPr>
          <a:xfrm>
            <a:off x="5939198" y="1926993"/>
            <a:ext cx="2805792" cy="1569660"/>
          </a:xfrm>
          <a:prstGeom prst="rect">
            <a:avLst/>
          </a:prstGeom>
          <a:noFill/>
        </p:spPr>
        <p:txBody>
          <a:bodyPr wrap="square" rtlCol="0">
            <a:spAutoFit/>
          </a:bodyPr>
          <a:lstStyle/>
          <a:p>
            <a:r>
              <a:rPr lang="en-GB" sz="2400" dirty="0">
                <a:solidFill>
                  <a:srgbClr val="002060"/>
                </a:solidFill>
              </a:rPr>
              <a:t>These are the most common – </a:t>
            </a:r>
            <a:br>
              <a:rPr lang="en-GB" sz="2400" dirty="0">
                <a:solidFill>
                  <a:srgbClr val="002060"/>
                </a:solidFill>
              </a:rPr>
            </a:br>
            <a:r>
              <a:rPr lang="en-GB" sz="2400" dirty="0">
                <a:solidFill>
                  <a:srgbClr val="002060"/>
                </a:solidFill>
              </a:rPr>
              <a:t>we will focus on these types today</a:t>
            </a:r>
          </a:p>
        </p:txBody>
      </p:sp>
    </p:spTree>
    <p:extLst>
      <p:ext uri="{BB962C8B-B14F-4D97-AF65-F5344CB8AC3E}">
        <p14:creationId xmlns:p14="http://schemas.microsoft.com/office/powerpoint/2010/main" val="2174603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Competency Questions</a:t>
            </a:r>
          </a:p>
        </p:txBody>
      </p:sp>
      <p:sp>
        <p:nvSpPr>
          <p:cNvPr id="3" name="Content Placeholder 2"/>
          <p:cNvSpPr>
            <a:spLocks noGrp="1"/>
          </p:cNvSpPr>
          <p:nvPr>
            <p:ph type="body" idx="1"/>
          </p:nvPr>
        </p:nvSpPr>
        <p:spPr>
          <a:xfrm>
            <a:off x="609599" y="1604469"/>
            <a:ext cx="8534400" cy="4525963"/>
          </a:xfrm>
        </p:spPr>
        <p:txBody>
          <a:bodyPr/>
          <a:lstStyle/>
          <a:p>
            <a:pPr marL="0" indent="0">
              <a:buNone/>
            </a:pPr>
            <a:r>
              <a:rPr lang="en-GB" dirty="0">
                <a:solidFill>
                  <a:srgbClr val="002060"/>
                </a:solidFill>
              </a:rPr>
              <a:t>Tell me about a time…</a:t>
            </a:r>
          </a:p>
        </p:txBody>
      </p:sp>
      <p:sp>
        <p:nvSpPr>
          <p:cNvPr id="4" name="4-Point Star 3"/>
          <p:cNvSpPr/>
          <p:nvPr/>
        </p:nvSpPr>
        <p:spPr>
          <a:xfrm>
            <a:off x="3585555" y="2088313"/>
            <a:ext cx="3657600" cy="3469341"/>
          </a:xfrm>
          <a:prstGeom prst="star4">
            <a:avLst>
              <a:gd name="adj" fmla="val 19735"/>
            </a:avLst>
          </a:prstGeom>
          <a:solidFill>
            <a:srgbClr val="3AB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STAR </a:t>
            </a:r>
            <a:r>
              <a:rPr lang="en-GB" sz="1400" dirty="0"/>
              <a:t>technique</a:t>
            </a:r>
          </a:p>
        </p:txBody>
      </p:sp>
      <p:sp>
        <p:nvSpPr>
          <p:cNvPr id="5" name="TextBox 4"/>
          <p:cNvSpPr txBox="1"/>
          <p:nvPr/>
        </p:nvSpPr>
        <p:spPr>
          <a:xfrm>
            <a:off x="4624716" y="1223221"/>
            <a:ext cx="1584088" cy="954107"/>
          </a:xfrm>
          <a:prstGeom prst="rect">
            <a:avLst/>
          </a:prstGeom>
          <a:noFill/>
        </p:spPr>
        <p:txBody>
          <a:bodyPr wrap="none" rtlCol="0">
            <a:spAutoFit/>
          </a:bodyPr>
          <a:lstStyle/>
          <a:p>
            <a:pPr algn="ctr"/>
            <a:r>
              <a:rPr lang="en-GB" sz="2800" b="1" dirty="0">
                <a:solidFill>
                  <a:srgbClr val="7030A0"/>
                </a:solidFill>
              </a:rPr>
              <a:t>10%</a:t>
            </a:r>
          </a:p>
          <a:p>
            <a:r>
              <a:rPr lang="en-GB" sz="2800" b="1" dirty="0">
                <a:solidFill>
                  <a:srgbClr val="002060"/>
                </a:solidFill>
              </a:rPr>
              <a:t>S</a:t>
            </a:r>
            <a:r>
              <a:rPr lang="en-GB" sz="2800" dirty="0">
                <a:solidFill>
                  <a:srgbClr val="002060"/>
                </a:solidFill>
              </a:rPr>
              <a:t>ituation</a:t>
            </a:r>
          </a:p>
        </p:txBody>
      </p:sp>
      <p:sp>
        <p:nvSpPr>
          <p:cNvPr id="6" name="TextBox 5"/>
          <p:cNvSpPr txBox="1"/>
          <p:nvPr/>
        </p:nvSpPr>
        <p:spPr>
          <a:xfrm>
            <a:off x="7243155" y="3346221"/>
            <a:ext cx="963725" cy="954107"/>
          </a:xfrm>
          <a:prstGeom prst="rect">
            <a:avLst/>
          </a:prstGeom>
          <a:noFill/>
        </p:spPr>
        <p:txBody>
          <a:bodyPr wrap="none" rtlCol="0">
            <a:spAutoFit/>
          </a:bodyPr>
          <a:lstStyle/>
          <a:p>
            <a:r>
              <a:rPr lang="en-GB" sz="2800" b="1" dirty="0">
                <a:solidFill>
                  <a:srgbClr val="7030A0"/>
                </a:solidFill>
              </a:rPr>
              <a:t>10%</a:t>
            </a:r>
          </a:p>
          <a:p>
            <a:r>
              <a:rPr lang="en-GB" sz="2800" b="1" dirty="0">
                <a:solidFill>
                  <a:srgbClr val="002060"/>
                </a:solidFill>
              </a:rPr>
              <a:t>T</a:t>
            </a:r>
            <a:r>
              <a:rPr lang="en-GB" sz="2800" dirty="0">
                <a:solidFill>
                  <a:srgbClr val="002060"/>
                </a:solidFill>
              </a:rPr>
              <a:t>ask</a:t>
            </a:r>
          </a:p>
        </p:txBody>
      </p:sp>
      <p:sp>
        <p:nvSpPr>
          <p:cNvPr id="7" name="TextBox 6"/>
          <p:cNvSpPr txBox="1"/>
          <p:nvPr/>
        </p:nvSpPr>
        <p:spPr>
          <a:xfrm>
            <a:off x="4823458" y="5480195"/>
            <a:ext cx="1204176" cy="954107"/>
          </a:xfrm>
          <a:prstGeom prst="rect">
            <a:avLst/>
          </a:prstGeom>
          <a:noFill/>
        </p:spPr>
        <p:txBody>
          <a:bodyPr wrap="none" rtlCol="0">
            <a:spAutoFit/>
          </a:bodyPr>
          <a:lstStyle/>
          <a:p>
            <a:pPr algn="ctr"/>
            <a:r>
              <a:rPr lang="en-GB" sz="2800" b="1" dirty="0">
                <a:solidFill>
                  <a:srgbClr val="7030A0"/>
                </a:solidFill>
              </a:rPr>
              <a:t>70%</a:t>
            </a:r>
          </a:p>
          <a:p>
            <a:r>
              <a:rPr lang="en-GB" sz="2800" b="1" dirty="0">
                <a:solidFill>
                  <a:srgbClr val="002060"/>
                </a:solidFill>
              </a:rPr>
              <a:t>A</a:t>
            </a:r>
            <a:r>
              <a:rPr lang="en-GB" sz="2800" dirty="0">
                <a:solidFill>
                  <a:srgbClr val="002060"/>
                </a:solidFill>
              </a:rPr>
              <a:t>ction</a:t>
            </a:r>
          </a:p>
        </p:txBody>
      </p:sp>
      <p:sp>
        <p:nvSpPr>
          <p:cNvPr id="8" name="TextBox 7"/>
          <p:cNvSpPr txBox="1"/>
          <p:nvPr/>
        </p:nvSpPr>
        <p:spPr>
          <a:xfrm>
            <a:off x="2428046" y="3346220"/>
            <a:ext cx="1204176" cy="954107"/>
          </a:xfrm>
          <a:prstGeom prst="rect">
            <a:avLst/>
          </a:prstGeom>
          <a:noFill/>
        </p:spPr>
        <p:txBody>
          <a:bodyPr wrap="none" rtlCol="0">
            <a:spAutoFit/>
          </a:bodyPr>
          <a:lstStyle/>
          <a:p>
            <a:pPr algn="r"/>
            <a:r>
              <a:rPr lang="en-GB" sz="2800" b="1" dirty="0">
                <a:solidFill>
                  <a:srgbClr val="7030A0"/>
                </a:solidFill>
              </a:rPr>
              <a:t>10%</a:t>
            </a:r>
          </a:p>
          <a:p>
            <a:r>
              <a:rPr lang="en-GB" sz="2800" b="1" dirty="0">
                <a:solidFill>
                  <a:srgbClr val="002060"/>
                </a:solidFill>
              </a:rPr>
              <a:t>R</a:t>
            </a:r>
            <a:r>
              <a:rPr lang="en-GB" sz="2800" dirty="0">
                <a:solidFill>
                  <a:srgbClr val="002060"/>
                </a:solidFill>
              </a:rPr>
              <a:t>esult</a:t>
            </a:r>
          </a:p>
        </p:txBody>
      </p:sp>
      <p:sp>
        <p:nvSpPr>
          <p:cNvPr id="15" name="Freeform 14"/>
          <p:cNvSpPr/>
          <p:nvPr/>
        </p:nvSpPr>
        <p:spPr>
          <a:xfrm>
            <a:off x="5934308" y="4356847"/>
            <a:ext cx="1746538" cy="1524837"/>
          </a:xfrm>
          <a:custGeom>
            <a:avLst/>
            <a:gdLst>
              <a:gd name="connsiteX0" fmla="*/ 1730188 w 1746538"/>
              <a:gd name="connsiteY0" fmla="*/ 0 h 1524837"/>
              <a:gd name="connsiteX1" fmla="*/ 1497106 w 1746538"/>
              <a:gd name="connsiteY1" fmla="*/ 1299882 h 1524837"/>
              <a:gd name="connsiteX2" fmla="*/ 0 w 1746538"/>
              <a:gd name="connsiteY2" fmla="*/ 1515035 h 1524837"/>
            </a:gdLst>
            <a:ahLst/>
            <a:cxnLst>
              <a:cxn ang="0">
                <a:pos x="connsiteX0" y="connsiteY0"/>
              </a:cxn>
              <a:cxn ang="0">
                <a:pos x="connsiteX1" y="connsiteY1"/>
              </a:cxn>
              <a:cxn ang="0">
                <a:pos x="connsiteX2" y="connsiteY2"/>
              </a:cxn>
            </a:cxnLst>
            <a:rect l="l" t="t" r="r" b="b"/>
            <a:pathLst>
              <a:path w="1746538" h="1524837">
                <a:moveTo>
                  <a:pt x="1730188" y="0"/>
                </a:moveTo>
                <a:cubicBezTo>
                  <a:pt x="1757829" y="523688"/>
                  <a:pt x="1785471" y="1047376"/>
                  <a:pt x="1497106" y="1299882"/>
                </a:cubicBezTo>
                <a:cubicBezTo>
                  <a:pt x="1208741" y="1552388"/>
                  <a:pt x="604370" y="1533711"/>
                  <a:pt x="0" y="1515035"/>
                </a:cubicBez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
        <p:nvSpPr>
          <p:cNvPr id="16" name="Freeform 15"/>
          <p:cNvSpPr/>
          <p:nvPr/>
        </p:nvSpPr>
        <p:spPr>
          <a:xfrm>
            <a:off x="2954312" y="4294931"/>
            <a:ext cx="1948384" cy="1586753"/>
          </a:xfrm>
          <a:custGeom>
            <a:avLst/>
            <a:gdLst>
              <a:gd name="connsiteX0" fmla="*/ 1948384 w 1948384"/>
              <a:gd name="connsiteY0" fmla="*/ 1586753 h 1586753"/>
              <a:gd name="connsiteX1" fmla="*/ 263019 w 1948384"/>
              <a:gd name="connsiteY1" fmla="*/ 1237130 h 1586753"/>
              <a:gd name="connsiteX2" fmla="*/ 29937 w 1948384"/>
              <a:gd name="connsiteY2" fmla="*/ 0 h 1586753"/>
            </a:gdLst>
            <a:ahLst/>
            <a:cxnLst>
              <a:cxn ang="0">
                <a:pos x="connsiteX0" y="connsiteY0"/>
              </a:cxn>
              <a:cxn ang="0">
                <a:pos x="connsiteX1" y="connsiteY1"/>
              </a:cxn>
              <a:cxn ang="0">
                <a:pos x="connsiteX2" y="connsiteY2"/>
              </a:cxn>
            </a:cxnLst>
            <a:rect l="l" t="t" r="r" b="b"/>
            <a:pathLst>
              <a:path w="1948384" h="1586753">
                <a:moveTo>
                  <a:pt x="1948384" y="1586753"/>
                </a:moveTo>
                <a:cubicBezTo>
                  <a:pt x="1265572" y="1544171"/>
                  <a:pt x="582760" y="1501589"/>
                  <a:pt x="263019" y="1237130"/>
                </a:cubicBezTo>
                <a:cubicBezTo>
                  <a:pt x="-56722" y="972671"/>
                  <a:pt x="-13393" y="486335"/>
                  <a:pt x="29937" y="0"/>
                </a:cubicBez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
        <p:nvSpPr>
          <p:cNvPr id="18" name="Freeform 17"/>
          <p:cNvSpPr/>
          <p:nvPr/>
        </p:nvSpPr>
        <p:spPr>
          <a:xfrm>
            <a:off x="6050849" y="1604469"/>
            <a:ext cx="1537558" cy="1739366"/>
          </a:xfrm>
          <a:custGeom>
            <a:avLst/>
            <a:gdLst>
              <a:gd name="connsiteX0" fmla="*/ 0 w 1537558"/>
              <a:gd name="connsiteY0" fmla="*/ 213 h 1739366"/>
              <a:gd name="connsiteX1" fmla="*/ 1299882 w 1537558"/>
              <a:gd name="connsiteY1" fmla="*/ 287084 h 1739366"/>
              <a:gd name="connsiteX2" fmla="*/ 1532965 w 1537558"/>
              <a:gd name="connsiteY2" fmla="*/ 1739366 h 1739366"/>
            </a:gdLst>
            <a:ahLst/>
            <a:cxnLst>
              <a:cxn ang="0">
                <a:pos x="connsiteX0" y="connsiteY0"/>
              </a:cxn>
              <a:cxn ang="0">
                <a:pos x="connsiteX1" y="connsiteY1"/>
              </a:cxn>
              <a:cxn ang="0">
                <a:pos x="connsiteX2" y="connsiteY2"/>
              </a:cxn>
            </a:cxnLst>
            <a:rect l="l" t="t" r="r" b="b"/>
            <a:pathLst>
              <a:path w="1537558" h="1739366">
                <a:moveTo>
                  <a:pt x="0" y="213"/>
                </a:moveTo>
                <a:cubicBezTo>
                  <a:pt x="522194" y="-1281"/>
                  <a:pt x="1044388" y="-2775"/>
                  <a:pt x="1299882" y="287084"/>
                </a:cubicBezTo>
                <a:cubicBezTo>
                  <a:pt x="1555376" y="576943"/>
                  <a:pt x="1544170" y="1158154"/>
                  <a:pt x="1532965" y="1739366"/>
                </a:cubicBez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96120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Example</a:t>
            </a:r>
          </a:p>
        </p:txBody>
      </p:sp>
      <p:sp>
        <p:nvSpPr>
          <p:cNvPr id="3" name="Content Placeholder 2"/>
          <p:cNvSpPr>
            <a:spLocks noGrp="1"/>
          </p:cNvSpPr>
          <p:nvPr>
            <p:ph type="body" idx="1"/>
          </p:nvPr>
        </p:nvSpPr>
        <p:spPr/>
        <p:txBody>
          <a:bodyPr>
            <a:normAutofit/>
          </a:bodyPr>
          <a:lstStyle/>
          <a:p>
            <a:pPr marL="0" indent="0">
              <a:buNone/>
            </a:pPr>
            <a:r>
              <a:rPr lang="en-GB" b="1" dirty="0">
                <a:solidFill>
                  <a:srgbClr val="002060"/>
                </a:solidFill>
              </a:rPr>
              <a:t>Tell me about a time you used your communication skills effectively…</a:t>
            </a:r>
          </a:p>
          <a:p>
            <a:pPr marL="0" indent="0">
              <a:buNone/>
            </a:pPr>
            <a:r>
              <a:rPr lang="en-GB" dirty="0">
                <a:solidFill>
                  <a:schemeClr val="bg2">
                    <a:lumMod val="75000"/>
                  </a:schemeClr>
                </a:solidFill>
              </a:rPr>
              <a:t>Situation </a:t>
            </a:r>
            <a:r>
              <a:rPr lang="en-GB" dirty="0">
                <a:solidFill>
                  <a:srgbClr val="FFC000"/>
                </a:solidFill>
              </a:rPr>
              <a:t>– When volunteering as an upper school mentor for younger students in my school, I mentored a year 9 who had just joined the school</a:t>
            </a:r>
            <a:endParaRPr lang="en-GB" dirty="0"/>
          </a:p>
          <a:p>
            <a:pPr marL="0" indent="0">
              <a:buNone/>
            </a:pPr>
            <a:r>
              <a:rPr lang="en-GB" dirty="0">
                <a:solidFill>
                  <a:schemeClr val="bg2">
                    <a:lumMod val="75000"/>
                  </a:schemeClr>
                </a:solidFill>
              </a:rPr>
              <a:t>Task </a:t>
            </a:r>
            <a:r>
              <a:rPr lang="en-GB" dirty="0">
                <a:solidFill>
                  <a:srgbClr val="92D050"/>
                </a:solidFill>
              </a:rPr>
              <a:t>– She was really shy and upset at moving schools from a place she was settled and happy. She felt alone at the school</a:t>
            </a:r>
            <a:endParaRPr lang="en-GB" dirty="0"/>
          </a:p>
          <a:p>
            <a:pPr marL="0" indent="0">
              <a:buNone/>
            </a:pPr>
            <a:r>
              <a:rPr lang="en-GB" dirty="0">
                <a:solidFill>
                  <a:schemeClr val="bg2">
                    <a:lumMod val="75000"/>
                  </a:schemeClr>
                </a:solidFill>
              </a:rPr>
              <a:t>Action </a:t>
            </a:r>
            <a:r>
              <a:rPr lang="en-GB" dirty="0">
                <a:solidFill>
                  <a:srgbClr val="00B0F0"/>
                </a:solidFill>
              </a:rPr>
              <a:t>– To help her feel more settled I spent my lunch breaks with her, showing her the school and describing the clubs and sports she could get involved with. She soon began to feel more comfortable around me, which was shown by her confiding in me.  I listened to her problems. I introduced her to some girls I knew in her year group. Initially I would join them at lunch but over a few days I begun to spend less and less time with her and her new friends and soon I left her to it.</a:t>
            </a:r>
            <a:endParaRPr lang="en-GB" dirty="0"/>
          </a:p>
          <a:p>
            <a:pPr marL="0" indent="0">
              <a:buNone/>
            </a:pPr>
            <a:r>
              <a:rPr lang="en-GB" dirty="0">
                <a:solidFill>
                  <a:schemeClr val="bg2">
                    <a:lumMod val="75000"/>
                  </a:schemeClr>
                </a:solidFill>
              </a:rPr>
              <a:t>Result </a:t>
            </a:r>
            <a:r>
              <a:rPr lang="en-GB" dirty="0">
                <a:solidFill>
                  <a:srgbClr val="002060"/>
                </a:solidFill>
              </a:rPr>
              <a:t>– </a:t>
            </a:r>
            <a:r>
              <a:rPr lang="en-GB" dirty="0">
                <a:solidFill>
                  <a:srgbClr val="3AB3BB"/>
                </a:solidFill>
              </a:rPr>
              <a:t>When I see her at school now, she says hello but has made a friendship group and spends her lunch break laughing with them</a:t>
            </a:r>
          </a:p>
          <a:p>
            <a:pPr marL="0" indent="0">
              <a:buNone/>
            </a:pPr>
            <a:endParaRPr lang="en-GB" dirty="0"/>
          </a:p>
        </p:txBody>
      </p:sp>
    </p:spTree>
    <p:extLst>
      <p:ext uri="{BB962C8B-B14F-4D97-AF65-F5344CB8AC3E}">
        <p14:creationId xmlns:p14="http://schemas.microsoft.com/office/powerpoint/2010/main" val="3853329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Practice</a:t>
            </a:r>
          </a:p>
        </p:txBody>
      </p:sp>
      <p:sp>
        <p:nvSpPr>
          <p:cNvPr id="3" name="Content Placeholder 2"/>
          <p:cNvSpPr>
            <a:spLocks noGrp="1"/>
          </p:cNvSpPr>
          <p:nvPr>
            <p:ph type="body" idx="1"/>
          </p:nvPr>
        </p:nvSpPr>
        <p:spPr>
          <a:xfrm>
            <a:off x="609600" y="1600201"/>
            <a:ext cx="4881671" cy="4525963"/>
          </a:xfrm>
        </p:spPr>
        <p:txBody>
          <a:bodyPr>
            <a:normAutofit/>
          </a:bodyPr>
          <a:lstStyle/>
          <a:p>
            <a:pPr marL="0" indent="0">
              <a:buNone/>
            </a:pPr>
            <a:r>
              <a:rPr lang="en-GB" sz="2400" dirty="0">
                <a:solidFill>
                  <a:srgbClr val="002060"/>
                </a:solidFill>
              </a:rPr>
              <a:t>Tell me about a time you worked well in a team</a:t>
            </a:r>
          </a:p>
          <a:p>
            <a:pPr marL="0" indent="0">
              <a:buNone/>
            </a:pPr>
            <a:endParaRPr lang="en-GB" dirty="0">
              <a:solidFill>
                <a:srgbClr val="002060"/>
              </a:solidFill>
            </a:endParaRPr>
          </a:p>
          <a:p>
            <a:r>
              <a:rPr lang="en-GB" dirty="0">
                <a:solidFill>
                  <a:srgbClr val="002060"/>
                </a:solidFill>
              </a:rPr>
              <a:t>One minute to decide on your answer</a:t>
            </a:r>
          </a:p>
          <a:p>
            <a:r>
              <a:rPr lang="en-GB" dirty="0">
                <a:solidFill>
                  <a:srgbClr val="002060"/>
                </a:solidFill>
              </a:rPr>
              <a:t>Get into pairs</a:t>
            </a:r>
          </a:p>
          <a:p>
            <a:pPr lvl="1"/>
            <a:r>
              <a:rPr lang="en-GB" dirty="0">
                <a:solidFill>
                  <a:srgbClr val="002060"/>
                </a:solidFill>
              </a:rPr>
              <a:t>One is interviewer</a:t>
            </a:r>
          </a:p>
          <a:p>
            <a:pPr lvl="1"/>
            <a:r>
              <a:rPr lang="en-GB" dirty="0">
                <a:solidFill>
                  <a:srgbClr val="002060"/>
                </a:solidFill>
              </a:rPr>
              <a:t>One is interviewee</a:t>
            </a:r>
          </a:p>
          <a:p>
            <a:r>
              <a:rPr lang="en-GB" dirty="0">
                <a:solidFill>
                  <a:srgbClr val="002060"/>
                </a:solidFill>
              </a:rPr>
              <a:t>Two minutes each to answer using your prepared answer</a:t>
            </a:r>
          </a:p>
        </p:txBody>
      </p:sp>
      <p:sp>
        <p:nvSpPr>
          <p:cNvPr id="4" name="4-Point Star 3"/>
          <p:cNvSpPr/>
          <p:nvPr/>
        </p:nvSpPr>
        <p:spPr>
          <a:xfrm>
            <a:off x="6615953" y="2034523"/>
            <a:ext cx="3657600" cy="3469341"/>
          </a:xfrm>
          <a:prstGeom prst="star4">
            <a:avLst>
              <a:gd name="adj" fmla="val 19735"/>
            </a:avLst>
          </a:prstGeom>
          <a:solidFill>
            <a:srgbClr val="3AB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STAR </a:t>
            </a:r>
            <a:r>
              <a:rPr lang="en-GB" sz="1400" dirty="0"/>
              <a:t>technique</a:t>
            </a:r>
          </a:p>
        </p:txBody>
      </p:sp>
      <p:sp>
        <p:nvSpPr>
          <p:cNvPr id="5" name="TextBox 4"/>
          <p:cNvSpPr txBox="1"/>
          <p:nvPr/>
        </p:nvSpPr>
        <p:spPr>
          <a:xfrm>
            <a:off x="7655114" y="1169431"/>
            <a:ext cx="1584088" cy="954107"/>
          </a:xfrm>
          <a:prstGeom prst="rect">
            <a:avLst/>
          </a:prstGeom>
          <a:noFill/>
        </p:spPr>
        <p:txBody>
          <a:bodyPr wrap="none" rtlCol="0">
            <a:spAutoFit/>
          </a:bodyPr>
          <a:lstStyle/>
          <a:p>
            <a:pPr algn="ctr"/>
            <a:r>
              <a:rPr lang="en-GB" sz="2800" b="1" dirty="0">
                <a:solidFill>
                  <a:srgbClr val="7030A0"/>
                </a:solidFill>
              </a:rPr>
              <a:t>10%</a:t>
            </a:r>
          </a:p>
          <a:p>
            <a:r>
              <a:rPr lang="en-GB" sz="2800" b="1" dirty="0">
                <a:solidFill>
                  <a:srgbClr val="002060"/>
                </a:solidFill>
              </a:rPr>
              <a:t>S</a:t>
            </a:r>
            <a:r>
              <a:rPr lang="en-GB" sz="2800" dirty="0">
                <a:solidFill>
                  <a:srgbClr val="002060"/>
                </a:solidFill>
              </a:rPr>
              <a:t>ituation</a:t>
            </a:r>
          </a:p>
        </p:txBody>
      </p:sp>
      <p:sp>
        <p:nvSpPr>
          <p:cNvPr id="6" name="TextBox 5"/>
          <p:cNvSpPr txBox="1"/>
          <p:nvPr/>
        </p:nvSpPr>
        <p:spPr>
          <a:xfrm>
            <a:off x="10273553" y="3292431"/>
            <a:ext cx="963725" cy="954107"/>
          </a:xfrm>
          <a:prstGeom prst="rect">
            <a:avLst/>
          </a:prstGeom>
          <a:noFill/>
        </p:spPr>
        <p:txBody>
          <a:bodyPr wrap="none" rtlCol="0">
            <a:spAutoFit/>
          </a:bodyPr>
          <a:lstStyle/>
          <a:p>
            <a:r>
              <a:rPr lang="en-GB" sz="2800" b="1" dirty="0">
                <a:solidFill>
                  <a:srgbClr val="7030A0"/>
                </a:solidFill>
              </a:rPr>
              <a:t>10%</a:t>
            </a:r>
          </a:p>
          <a:p>
            <a:r>
              <a:rPr lang="en-GB" sz="2800" b="1" dirty="0">
                <a:solidFill>
                  <a:srgbClr val="002060"/>
                </a:solidFill>
              </a:rPr>
              <a:t>T</a:t>
            </a:r>
            <a:r>
              <a:rPr lang="en-GB" sz="2800" dirty="0">
                <a:solidFill>
                  <a:srgbClr val="002060"/>
                </a:solidFill>
              </a:rPr>
              <a:t>ask</a:t>
            </a:r>
          </a:p>
        </p:txBody>
      </p:sp>
      <p:sp>
        <p:nvSpPr>
          <p:cNvPr id="7" name="TextBox 6"/>
          <p:cNvSpPr txBox="1"/>
          <p:nvPr/>
        </p:nvSpPr>
        <p:spPr>
          <a:xfrm>
            <a:off x="7853856" y="5426405"/>
            <a:ext cx="1204176" cy="954107"/>
          </a:xfrm>
          <a:prstGeom prst="rect">
            <a:avLst/>
          </a:prstGeom>
          <a:noFill/>
        </p:spPr>
        <p:txBody>
          <a:bodyPr wrap="none" rtlCol="0">
            <a:spAutoFit/>
          </a:bodyPr>
          <a:lstStyle/>
          <a:p>
            <a:pPr algn="ctr"/>
            <a:r>
              <a:rPr lang="en-GB" sz="2800" b="1" dirty="0">
                <a:solidFill>
                  <a:srgbClr val="7030A0"/>
                </a:solidFill>
              </a:rPr>
              <a:t>70%</a:t>
            </a:r>
          </a:p>
          <a:p>
            <a:r>
              <a:rPr lang="en-GB" sz="2800" b="1" dirty="0">
                <a:solidFill>
                  <a:srgbClr val="002060"/>
                </a:solidFill>
              </a:rPr>
              <a:t>A</a:t>
            </a:r>
            <a:r>
              <a:rPr lang="en-GB" sz="2800" dirty="0">
                <a:solidFill>
                  <a:srgbClr val="002060"/>
                </a:solidFill>
              </a:rPr>
              <a:t>ction</a:t>
            </a:r>
          </a:p>
        </p:txBody>
      </p:sp>
      <p:sp>
        <p:nvSpPr>
          <p:cNvPr id="8" name="TextBox 7"/>
          <p:cNvSpPr txBox="1"/>
          <p:nvPr/>
        </p:nvSpPr>
        <p:spPr>
          <a:xfrm>
            <a:off x="5458444" y="3292430"/>
            <a:ext cx="1204176" cy="954107"/>
          </a:xfrm>
          <a:prstGeom prst="rect">
            <a:avLst/>
          </a:prstGeom>
          <a:noFill/>
        </p:spPr>
        <p:txBody>
          <a:bodyPr wrap="none" rtlCol="0">
            <a:spAutoFit/>
          </a:bodyPr>
          <a:lstStyle/>
          <a:p>
            <a:pPr algn="r"/>
            <a:r>
              <a:rPr lang="en-GB" sz="2800" b="1" dirty="0">
                <a:solidFill>
                  <a:srgbClr val="7030A0"/>
                </a:solidFill>
              </a:rPr>
              <a:t>10%</a:t>
            </a:r>
          </a:p>
          <a:p>
            <a:r>
              <a:rPr lang="en-GB" sz="2800" b="1" dirty="0">
                <a:solidFill>
                  <a:srgbClr val="002060"/>
                </a:solidFill>
              </a:rPr>
              <a:t>R</a:t>
            </a:r>
            <a:r>
              <a:rPr lang="en-GB" sz="2800" dirty="0">
                <a:solidFill>
                  <a:srgbClr val="002060"/>
                </a:solidFill>
              </a:rPr>
              <a:t>esult</a:t>
            </a:r>
          </a:p>
        </p:txBody>
      </p:sp>
      <p:sp>
        <p:nvSpPr>
          <p:cNvPr id="9" name="Freeform 8"/>
          <p:cNvSpPr/>
          <p:nvPr/>
        </p:nvSpPr>
        <p:spPr>
          <a:xfrm>
            <a:off x="8964706" y="4303057"/>
            <a:ext cx="1746538" cy="1524837"/>
          </a:xfrm>
          <a:custGeom>
            <a:avLst/>
            <a:gdLst>
              <a:gd name="connsiteX0" fmla="*/ 1730188 w 1746538"/>
              <a:gd name="connsiteY0" fmla="*/ 0 h 1524837"/>
              <a:gd name="connsiteX1" fmla="*/ 1497106 w 1746538"/>
              <a:gd name="connsiteY1" fmla="*/ 1299882 h 1524837"/>
              <a:gd name="connsiteX2" fmla="*/ 0 w 1746538"/>
              <a:gd name="connsiteY2" fmla="*/ 1515035 h 1524837"/>
            </a:gdLst>
            <a:ahLst/>
            <a:cxnLst>
              <a:cxn ang="0">
                <a:pos x="connsiteX0" y="connsiteY0"/>
              </a:cxn>
              <a:cxn ang="0">
                <a:pos x="connsiteX1" y="connsiteY1"/>
              </a:cxn>
              <a:cxn ang="0">
                <a:pos x="connsiteX2" y="connsiteY2"/>
              </a:cxn>
            </a:cxnLst>
            <a:rect l="l" t="t" r="r" b="b"/>
            <a:pathLst>
              <a:path w="1746538" h="1524837">
                <a:moveTo>
                  <a:pt x="1730188" y="0"/>
                </a:moveTo>
                <a:cubicBezTo>
                  <a:pt x="1757829" y="523688"/>
                  <a:pt x="1785471" y="1047376"/>
                  <a:pt x="1497106" y="1299882"/>
                </a:cubicBezTo>
                <a:cubicBezTo>
                  <a:pt x="1208741" y="1552388"/>
                  <a:pt x="604370" y="1533711"/>
                  <a:pt x="0" y="1515035"/>
                </a:cubicBez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
        <p:nvSpPr>
          <p:cNvPr id="10" name="Freeform 9"/>
          <p:cNvSpPr/>
          <p:nvPr/>
        </p:nvSpPr>
        <p:spPr>
          <a:xfrm>
            <a:off x="5984710" y="4241141"/>
            <a:ext cx="1948384" cy="1586753"/>
          </a:xfrm>
          <a:custGeom>
            <a:avLst/>
            <a:gdLst>
              <a:gd name="connsiteX0" fmla="*/ 1948384 w 1948384"/>
              <a:gd name="connsiteY0" fmla="*/ 1586753 h 1586753"/>
              <a:gd name="connsiteX1" fmla="*/ 263019 w 1948384"/>
              <a:gd name="connsiteY1" fmla="*/ 1237130 h 1586753"/>
              <a:gd name="connsiteX2" fmla="*/ 29937 w 1948384"/>
              <a:gd name="connsiteY2" fmla="*/ 0 h 1586753"/>
            </a:gdLst>
            <a:ahLst/>
            <a:cxnLst>
              <a:cxn ang="0">
                <a:pos x="connsiteX0" y="connsiteY0"/>
              </a:cxn>
              <a:cxn ang="0">
                <a:pos x="connsiteX1" y="connsiteY1"/>
              </a:cxn>
              <a:cxn ang="0">
                <a:pos x="connsiteX2" y="connsiteY2"/>
              </a:cxn>
            </a:cxnLst>
            <a:rect l="l" t="t" r="r" b="b"/>
            <a:pathLst>
              <a:path w="1948384" h="1586753">
                <a:moveTo>
                  <a:pt x="1948384" y="1586753"/>
                </a:moveTo>
                <a:cubicBezTo>
                  <a:pt x="1265572" y="1544171"/>
                  <a:pt x="582760" y="1501589"/>
                  <a:pt x="263019" y="1237130"/>
                </a:cubicBezTo>
                <a:cubicBezTo>
                  <a:pt x="-56722" y="972671"/>
                  <a:pt x="-13393" y="486335"/>
                  <a:pt x="29937" y="0"/>
                </a:cubicBez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
        <p:nvSpPr>
          <p:cNvPr id="11" name="Freeform 10"/>
          <p:cNvSpPr/>
          <p:nvPr/>
        </p:nvSpPr>
        <p:spPr>
          <a:xfrm>
            <a:off x="9081247" y="1550679"/>
            <a:ext cx="1537558" cy="1739366"/>
          </a:xfrm>
          <a:custGeom>
            <a:avLst/>
            <a:gdLst>
              <a:gd name="connsiteX0" fmla="*/ 0 w 1537558"/>
              <a:gd name="connsiteY0" fmla="*/ 213 h 1739366"/>
              <a:gd name="connsiteX1" fmla="*/ 1299882 w 1537558"/>
              <a:gd name="connsiteY1" fmla="*/ 287084 h 1739366"/>
              <a:gd name="connsiteX2" fmla="*/ 1532965 w 1537558"/>
              <a:gd name="connsiteY2" fmla="*/ 1739366 h 1739366"/>
            </a:gdLst>
            <a:ahLst/>
            <a:cxnLst>
              <a:cxn ang="0">
                <a:pos x="connsiteX0" y="connsiteY0"/>
              </a:cxn>
              <a:cxn ang="0">
                <a:pos x="connsiteX1" y="connsiteY1"/>
              </a:cxn>
              <a:cxn ang="0">
                <a:pos x="connsiteX2" y="connsiteY2"/>
              </a:cxn>
            </a:cxnLst>
            <a:rect l="l" t="t" r="r" b="b"/>
            <a:pathLst>
              <a:path w="1537558" h="1739366">
                <a:moveTo>
                  <a:pt x="0" y="213"/>
                </a:moveTo>
                <a:cubicBezTo>
                  <a:pt x="522194" y="-1281"/>
                  <a:pt x="1044388" y="-2775"/>
                  <a:pt x="1299882" y="287084"/>
                </a:cubicBezTo>
                <a:cubicBezTo>
                  <a:pt x="1555376" y="576943"/>
                  <a:pt x="1544170" y="1158154"/>
                  <a:pt x="1532965" y="1739366"/>
                </a:cubicBez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73327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Motivation questions</a:t>
            </a:r>
          </a:p>
        </p:txBody>
      </p:sp>
      <p:sp>
        <p:nvSpPr>
          <p:cNvPr id="3" name="Content Placeholder 2"/>
          <p:cNvSpPr>
            <a:spLocks noGrp="1"/>
          </p:cNvSpPr>
          <p:nvPr>
            <p:ph type="body" idx="1"/>
          </p:nvPr>
        </p:nvSpPr>
        <p:spPr/>
        <p:txBody>
          <a:bodyPr>
            <a:normAutofit/>
          </a:bodyPr>
          <a:lstStyle/>
          <a:p>
            <a:r>
              <a:rPr lang="en-GB" dirty="0">
                <a:solidFill>
                  <a:srgbClr val="002060"/>
                </a:solidFill>
              </a:rPr>
              <a:t>Why did you apply for this job/apprenticeship?</a:t>
            </a:r>
          </a:p>
          <a:p>
            <a:r>
              <a:rPr lang="en-GB" dirty="0">
                <a:solidFill>
                  <a:srgbClr val="002060"/>
                </a:solidFill>
              </a:rPr>
              <a:t>Why do you want to do this course?</a:t>
            </a:r>
          </a:p>
          <a:p>
            <a:r>
              <a:rPr lang="en-GB" dirty="0">
                <a:solidFill>
                  <a:srgbClr val="002060"/>
                </a:solidFill>
              </a:rPr>
              <a:t>Why do you want to work for us?</a:t>
            </a:r>
          </a:p>
          <a:p>
            <a:r>
              <a:rPr lang="en-GB" dirty="0">
                <a:solidFill>
                  <a:srgbClr val="002060"/>
                </a:solidFill>
              </a:rPr>
              <a:t>What appeals about this university/college?</a:t>
            </a:r>
          </a:p>
          <a:p>
            <a:r>
              <a:rPr lang="en-GB" dirty="0">
                <a:solidFill>
                  <a:srgbClr val="002060"/>
                </a:solidFill>
              </a:rPr>
              <a:t>What’s going on in the news that interests you? And why?</a:t>
            </a:r>
          </a:p>
          <a:p>
            <a:r>
              <a:rPr lang="en-GB" dirty="0">
                <a:solidFill>
                  <a:srgbClr val="002060"/>
                </a:solidFill>
              </a:rPr>
              <a:t>Why do you think we should choose you?</a:t>
            </a:r>
          </a:p>
          <a:p>
            <a:r>
              <a:rPr lang="en-GB" dirty="0">
                <a:solidFill>
                  <a:srgbClr val="002060"/>
                </a:solidFill>
              </a:rPr>
              <a:t>What are your three main strengths and one main weakness?</a:t>
            </a:r>
          </a:p>
          <a:p>
            <a:r>
              <a:rPr lang="en-GB" dirty="0">
                <a:solidFill>
                  <a:srgbClr val="002060"/>
                </a:solidFill>
              </a:rPr>
              <a:t>What is your biggest achievement?</a:t>
            </a:r>
          </a:p>
          <a:p>
            <a:r>
              <a:rPr lang="en-GB" dirty="0">
                <a:solidFill>
                  <a:srgbClr val="002060"/>
                </a:solidFill>
              </a:rPr>
              <a:t>Tell me about yourself</a:t>
            </a:r>
          </a:p>
          <a:p>
            <a:r>
              <a:rPr lang="en-GB" dirty="0">
                <a:solidFill>
                  <a:srgbClr val="002060"/>
                </a:solidFill>
              </a:rPr>
              <a:t>What was the last challenge you set yourself?</a:t>
            </a:r>
          </a:p>
          <a:p>
            <a:r>
              <a:rPr lang="en-GB" dirty="0">
                <a:solidFill>
                  <a:srgbClr val="002060"/>
                </a:solidFill>
              </a:rPr>
              <a:t>How would your parents describe you?</a:t>
            </a:r>
          </a:p>
        </p:txBody>
      </p:sp>
    </p:spTree>
    <p:extLst>
      <p:ext uri="{BB962C8B-B14F-4D97-AF65-F5344CB8AC3E}">
        <p14:creationId xmlns:p14="http://schemas.microsoft.com/office/powerpoint/2010/main" val="3410955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Example</a:t>
            </a:r>
          </a:p>
        </p:txBody>
      </p:sp>
      <p:sp>
        <p:nvSpPr>
          <p:cNvPr id="3" name="Content Placeholder 2"/>
          <p:cNvSpPr>
            <a:spLocks noGrp="1"/>
          </p:cNvSpPr>
          <p:nvPr>
            <p:ph type="body" idx="1"/>
          </p:nvPr>
        </p:nvSpPr>
        <p:spPr/>
        <p:txBody>
          <a:bodyPr>
            <a:normAutofit/>
          </a:bodyPr>
          <a:lstStyle/>
          <a:p>
            <a:pPr marL="0" indent="0">
              <a:buNone/>
            </a:pPr>
            <a:r>
              <a:rPr lang="en-GB" dirty="0"/>
              <a:t>“</a:t>
            </a:r>
            <a:r>
              <a:rPr lang="en-GB" dirty="0">
                <a:solidFill>
                  <a:srgbClr val="3AB3BB"/>
                </a:solidFill>
              </a:rPr>
              <a:t>What is your biggest weakness?</a:t>
            </a:r>
            <a:r>
              <a:rPr lang="en-GB" dirty="0"/>
              <a:t>”</a:t>
            </a:r>
          </a:p>
          <a:p>
            <a:pPr marL="0" indent="0">
              <a:buNone/>
            </a:pPr>
            <a:r>
              <a:rPr lang="en-GB" sz="1700" dirty="0">
                <a:solidFill>
                  <a:srgbClr val="002060"/>
                </a:solidFill>
              </a:rPr>
              <a:t>(The interviewer is assessing how self aware you are)</a:t>
            </a:r>
          </a:p>
          <a:p>
            <a:pPr marL="0" indent="0">
              <a:buNone/>
            </a:pPr>
            <a:endParaRPr lang="en-GB" dirty="0">
              <a:solidFill>
                <a:srgbClr val="002060"/>
              </a:solidFill>
            </a:endParaRPr>
          </a:p>
          <a:p>
            <a:pPr marL="0" indent="0">
              <a:buNone/>
            </a:pPr>
            <a:r>
              <a:rPr lang="en-GB" dirty="0">
                <a:solidFill>
                  <a:srgbClr val="002060"/>
                </a:solidFill>
              </a:rPr>
              <a:t>“In our history class we were given a group task to create a presentation on the impact on society as Britain as the first industrious power. After our first meeting I realised that, when working in this group, I was </a:t>
            </a:r>
            <a:r>
              <a:rPr lang="en-GB" dirty="0">
                <a:solidFill>
                  <a:srgbClr val="3AB3BB"/>
                </a:solidFill>
              </a:rPr>
              <a:t>one of the quieter members</a:t>
            </a:r>
            <a:r>
              <a:rPr lang="en-GB" dirty="0">
                <a:solidFill>
                  <a:srgbClr val="002060"/>
                </a:solidFill>
              </a:rPr>
              <a:t>. I decided it was important to </a:t>
            </a:r>
            <a:r>
              <a:rPr lang="en-GB" dirty="0">
                <a:solidFill>
                  <a:srgbClr val="3AB3BB"/>
                </a:solidFill>
              </a:rPr>
              <a:t>take a more active role</a:t>
            </a:r>
            <a:r>
              <a:rPr lang="en-GB" dirty="0"/>
              <a:t>. </a:t>
            </a:r>
            <a:r>
              <a:rPr lang="en-GB" dirty="0">
                <a:solidFill>
                  <a:srgbClr val="00B0F0"/>
                </a:solidFill>
              </a:rPr>
              <a:t>Since then I have</a:t>
            </a:r>
            <a:r>
              <a:rPr lang="en-GB" dirty="0"/>
              <a:t> </a:t>
            </a:r>
            <a:r>
              <a:rPr lang="en-GB" dirty="0">
                <a:solidFill>
                  <a:srgbClr val="002060"/>
                </a:solidFill>
              </a:rPr>
              <a:t>done more research into the topic through readings and speaking to my teacher. Being more planned and having a deeper understanding of the topic has </a:t>
            </a:r>
            <a:r>
              <a:rPr lang="en-GB" dirty="0">
                <a:solidFill>
                  <a:srgbClr val="00B0F0"/>
                </a:solidFill>
              </a:rPr>
              <a:t>increased my confidence</a:t>
            </a:r>
            <a:r>
              <a:rPr lang="en-GB" dirty="0"/>
              <a:t> </a:t>
            </a:r>
            <a:r>
              <a:rPr lang="en-GB" dirty="0">
                <a:solidFill>
                  <a:srgbClr val="002060"/>
                </a:solidFill>
              </a:rPr>
              <a:t>in the group situation, so much so that I have been </a:t>
            </a:r>
            <a:r>
              <a:rPr lang="en-GB" dirty="0">
                <a:solidFill>
                  <a:srgbClr val="00B0F0"/>
                </a:solidFill>
              </a:rPr>
              <a:t>named as the team leader</a:t>
            </a:r>
            <a:r>
              <a:rPr lang="en-GB" dirty="0">
                <a:solidFill>
                  <a:srgbClr val="002060"/>
                </a:solidFill>
              </a:rPr>
              <a:t>. I have just pulled together everyone's suggestions, and created the presentation which I will be showing to the group next week for their approval.”</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613181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Concerns about </a:t>
            </a:r>
            <a:r>
              <a:rPr lang="en-GB" sz="3200" dirty="0">
                <a:solidFill>
                  <a:srgbClr val="002060"/>
                </a:solidFill>
              </a:rPr>
              <a:t>q</a:t>
            </a:r>
            <a:r>
              <a:rPr lang="en-GB" sz="3200" b="1" dirty="0">
                <a:solidFill>
                  <a:srgbClr val="002060"/>
                </a:solidFill>
              </a:rPr>
              <a:t>uestions</a:t>
            </a:r>
          </a:p>
        </p:txBody>
      </p:sp>
      <p:sp>
        <p:nvSpPr>
          <p:cNvPr id="3" name="Content Placeholder 2"/>
          <p:cNvSpPr>
            <a:spLocks noGrp="1"/>
          </p:cNvSpPr>
          <p:nvPr>
            <p:ph type="body" idx="1"/>
          </p:nvPr>
        </p:nvSpPr>
        <p:spPr/>
        <p:txBody>
          <a:bodyPr>
            <a:normAutofit/>
          </a:bodyPr>
          <a:lstStyle/>
          <a:p>
            <a:r>
              <a:rPr lang="en-GB" dirty="0">
                <a:solidFill>
                  <a:srgbClr val="002060"/>
                </a:solidFill>
              </a:rPr>
              <a:t>How long should my answer be?</a:t>
            </a:r>
          </a:p>
          <a:p>
            <a:pPr lvl="1"/>
            <a:r>
              <a:rPr lang="en-GB" dirty="0">
                <a:solidFill>
                  <a:srgbClr val="002060"/>
                </a:solidFill>
              </a:rPr>
              <a:t>A minute or two if you follow the STAR methodology</a:t>
            </a:r>
          </a:p>
          <a:p>
            <a:pPr lvl="1"/>
            <a:r>
              <a:rPr lang="en-GB" dirty="0">
                <a:solidFill>
                  <a:srgbClr val="002060"/>
                </a:solidFill>
              </a:rPr>
              <a:t>Gauge reaction of interviewer </a:t>
            </a:r>
          </a:p>
          <a:p>
            <a:r>
              <a:rPr lang="en-GB" dirty="0">
                <a:solidFill>
                  <a:srgbClr val="002060"/>
                </a:solidFill>
              </a:rPr>
              <a:t>What if I can’t think of an answer?</a:t>
            </a:r>
          </a:p>
          <a:p>
            <a:r>
              <a:rPr lang="en-GB" dirty="0">
                <a:solidFill>
                  <a:srgbClr val="002060"/>
                </a:solidFill>
              </a:rPr>
              <a:t>What if I don’t understand the question?</a:t>
            </a:r>
          </a:p>
          <a:p>
            <a:pPr lvl="1"/>
            <a:r>
              <a:rPr lang="en-GB" dirty="0">
                <a:solidFill>
                  <a:srgbClr val="002060"/>
                </a:solidFill>
              </a:rPr>
              <a:t>Ask them to repeat or clarify</a:t>
            </a:r>
          </a:p>
          <a:p>
            <a:pPr lvl="1"/>
            <a:r>
              <a:rPr lang="en-GB" dirty="0">
                <a:solidFill>
                  <a:srgbClr val="002060"/>
                </a:solidFill>
              </a:rPr>
              <a:t>Ask them to explain</a:t>
            </a:r>
          </a:p>
          <a:p>
            <a:pPr lvl="1"/>
            <a:r>
              <a:rPr lang="en-GB" dirty="0">
                <a:solidFill>
                  <a:srgbClr val="002060"/>
                </a:solidFill>
              </a:rPr>
              <a:t>Take a deep breath</a:t>
            </a:r>
          </a:p>
          <a:p>
            <a:pPr lvl="1"/>
            <a:r>
              <a:rPr lang="en-GB" dirty="0">
                <a:solidFill>
                  <a:srgbClr val="002060"/>
                </a:solidFill>
              </a:rPr>
              <a:t>Take time to think and tell them you will be thinking for a minute</a:t>
            </a:r>
          </a:p>
          <a:p>
            <a:pPr lvl="1"/>
            <a:r>
              <a:rPr lang="en-GB" dirty="0">
                <a:solidFill>
                  <a:srgbClr val="002060"/>
                </a:solidFill>
              </a:rPr>
              <a:t>Start answering – the point of the question might come to you</a:t>
            </a:r>
          </a:p>
          <a:p>
            <a:pPr lvl="1"/>
            <a:r>
              <a:rPr lang="en-GB" dirty="0">
                <a:solidFill>
                  <a:srgbClr val="002060"/>
                </a:solidFill>
              </a:rPr>
              <a:t>Ask to come back to it later (last resort)</a:t>
            </a:r>
          </a:p>
          <a:p>
            <a:pPr lvl="1"/>
            <a:endParaRPr lang="en-GB" dirty="0"/>
          </a:p>
          <a:p>
            <a:endParaRPr lang="en-GB" dirty="0"/>
          </a:p>
        </p:txBody>
      </p:sp>
    </p:spTree>
    <p:extLst>
      <p:ext uri="{BB962C8B-B14F-4D97-AF65-F5344CB8AC3E}">
        <p14:creationId xmlns:p14="http://schemas.microsoft.com/office/powerpoint/2010/main" val="410468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Have you had an interview before?</a:t>
            </a:r>
          </a:p>
        </p:txBody>
      </p:sp>
      <p:sp>
        <p:nvSpPr>
          <p:cNvPr id="3" name="Content Placeholder 2"/>
          <p:cNvSpPr>
            <a:spLocks noGrp="1"/>
          </p:cNvSpPr>
          <p:nvPr>
            <p:ph type="body" idx="1"/>
          </p:nvPr>
        </p:nvSpPr>
        <p:spPr/>
        <p:txBody>
          <a:bodyPr>
            <a:normAutofit/>
          </a:bodyPr>
          <a:lstStyle/>
          <a:p>
            <a:r>
              <a:rPr lang="en-GB" sz="3200" dirty="0">
                <a:solidFill>
                  <a:srgbClr val="002060"/>
                </a:solidFill>
              </a:rPr>
              <a:t>What was the interview for? </a:t>
            </a:r>
          </a:p>
          <a:p>
            <a:endParaRPr lang="en-GB" sz="3200" dirty="0">
              <a:solidFill>
                <a:srgbClr val="002060"/>
              </a:solidFill>
            </a:endParaRPr>
          </a:p>
          <a:p>
            <a:r>
              <a:rPr lang="en-GB" sz="3200" dirty="0">
                <a:solidFill>
                  <a:srgbClr val="002060"/>
                </a:solidFill>
              </a:rPr>
              <a:t>How did you prepare? </a:t>
            </a:r>
          </a:p>
          <a:p>
            <a:endParaRPr lang="en-GB" sz="3200" dirty="0">
              <a:solidFill>
                <a:srgbClr val="002060"/>
              </a:solidFill>
            </a:endParaRPr>
          </a:p>
          <a:p>
            <a:r>
              <a:rPr lang="en-GB" sz="3200" dirty="0">
                <a:solidFill>
                  <a:srgbClr val="002060"/>
                </a:solidFill>
              </a:rPr>
              <a:t>How did you feel during the interview?</a:t>
            </a:r>
          </a:p>
          <a:p>
            <a:endParaRPr lang="en-GB" sz="3200" dirty="0">
              <a:solidFill>
                <a:srgbClr val="002060"/>
              </a:solidFill>
            </a:endParaRPr>
          </a:p>
          <a:p>
            <a:r>
              <a:rPr lang="en-GB" sz="3200" dirty="0">
                <a:solidFill>
                  <a:srgbClr val="002060"/>
                </a:solidFill>
              </a:rPr>
              <a:t>Is there anything you would do differently another time?</a:t>
            </a:r>
          </a:p>
          <a:p>
            <a:endParaRPr lang="en-GB" sz="3200" dirty="0"/>
          </a:p>
        </p:txBody>
      </p:sp>
    </p:spTree>
    <p:extLst>
      <p:ext uri="{BB962C8B-B14F-4D97-AF65-F5344CB8AC3E}">
        <p14:creationId xmlns:p14="http://schemas.microsoft.com/office/powerpoint/2010/main" val="2366632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At the end</a:t>
            </a:r>
          </a:p>
        </p:txBody>
      </p:sp>
      <p:sp>
        <p:nvSpPr>
          <p:cNvPr id="3" name="Content Placeholder 2"/>
          <p:cNvSpPr>
            <a:spLocks noGrp="1"/>
          </p:cNvSpPr>
          <p:nvPr>
            <p:ph type="body" idx="1"/>
          </p:nvPr>
        </p:nvSpPr>
        <p:spPr/>
        <p:txBody>
          <a:bodyPr>
            <a:normAutofit lnSpcReduction="10000"/>
          </a:bodyPr>
          <a:lstStyle/>
          <a:p>
            <a:pPr marL="0" indent="0" algn="ctr">
              <a:buNone/>
            </a:pPr>
            <a:r>
              <a:rPr lang="en-GB" dirty="0">
                <a:solidFill>
                  <a:srgbClr val="002060"/>
                </a:solidFill>
              </a:rPr>
              <a:t>Interviewer: </a:t>
            </a:r>
            <a:r>
              <a:rPr lang="en-GB" dirty="0"/>
              <a:t>“</a:t>
            </a:r>
            <a:r>
              <a:rPr lang="en-GB" dirty="0">
                <a:solidFill>
                  <a:srgbClr val="3AB3BB"/>
                </a:solidFill>
              </a:rPr>
              <a:t>Do you have any questions?</a:t>
            </a:r>
            <a:r>
              <a:rPr lang="en-GB" dirty="0"/>
              <a:t>”</a:t>
            </a:r>
          </a:p>
          <a:p>
            <a:pPr marL="0" indent="0" algn="ctr">
              <a:buNone/>
            </a:pPr>
            <a:r>
              <a:rPr lang="en-GB" dirty="0">
                <a:solidFill>
                  <a:srgbClr val="002060"/>
                </a:solidFill>
              </a:rPr>
              <a:t>You:</a:t>
            </a:r>
            <a:r>
              <a:rPr lang="en-GB" dirty="0"/>
              <a:t> “</a:t>
            </a:r>
            <a:r>
              <a:rPr lang="en-GB" dirty="0">
                <a:solidFill>
                  <a:srgbClr val="00B050"/>
                </a:solidFill>
              </a:rPr>
              <a:t>Yes!</a:t>
            </a:r>
            <a:r>
              <a:rPr lang="en-GB" dirty="0"/>
              <a:t>”</a:t>
            </a:r>
          </a:p>
          <a:p>
            <a:pPr marL="0" indent="0" algn="ctr">
              <a:buNone/>
            </a:pPr>
            <a:endParaRPr lang="en-GB" dirty="0"/>
          </a:p>
          <a:p>
            <a:r>
              <a:rPr lang="en-GB" dirty="0">
                <a:solidFill>
                  <a:srgbClr val="002060"/>
                </a:solidFill>
              </a:rPr>
              <a:t>Ask for further information about a </a:t>
            </a:r>
            <a:r>
              <a:rPr lang="en-GB" b="1" dirty="0">
                <a:solidFill>
                  <a:srgbClr val="002060"/>
                </a:solidFill>
              </a:rPr>
              <a:t>specific</a:t>
            </a:r>
            <a:r>
              <a:rPr lang="en-GB" dirty="0">
                <a:solidFill>
                  <a:srgbClr val="002060"/>
                </a:solidFill>
              </a:rPr>
              <a:t> element of the course/job/apprenticeship</a:t>
            </a:r>
          </a:p>
          <a:p>
            <a:r>
              <a:rPr lang="en-GB" dirty="0">
                <a:solidFill>
                  <a:srgbClr val="002060"/>
                </a:solidFill>
              </a:rPr>
              <a:t>Ask for more information about something </a:t>
            </a:r>
            <a:r>
              <a:rPr lang="en-GB" b="1" dirty="0">
                <a:solidFill>
                  <a:srgbClr val="002060"/>
                </a:solidFill>
              </a:rPr>
              <a:t>specific</a:t>
            </a:r>
            <a:r>
              <a:rPr lang="en-GB" dirty="0">
                <a:solidFill>
                  <a:srgbClr val="002060"/>
                </a:solidFill>
              </a:rPr>
              <a:t> about their company/institution </a:t>
            </a:r>
          </a:p>
          <a:p>
            <a:r>
              <a:rPr lang="en-GB" dirty="0">
                <a:solidFill>
                  <a:srgbClr val="002060"/>
                </a:solidFill>
              </a:rPr>
              <a:t>Tell them something relevant to your application which you haven’t mentioned at interview</a:t>
            </a:r>
          </a:p>
          <a:p>
            <a:endParaRPr lang="en-GB" dirty="0">
              <a:solidFill>
                <a:srgbClr val="002060"/>
              </a:solidFill>
            </a:endParaRPr>
          </a:p>
          <a:p>
            <a:r>
              <a:rPr lang="en-GB" dirty="0">
                <a:solidFill>
                  <a:srgbClr val="002060"/>
                </a:solidFill>
              </a:rPr>
              <a:t>Don’t ask: </a:t>
            </a:r>
          </a:p>
          <a:p>
            <a:pPr lvl="1"/>
            <a:r>
              <a:rPr lang="en-GB" dirty="0">
                <a:solidFill>
                  <a:srgbClr val="002060"/>
                </a:solidFill>
              </a:rPr>
              <a:t>About perks; holidays, breaks, pay, sick entitlement </a:t>
            </a:r>
          </a:p>
          <a:p>
            <a:pPr lvl="1"/>
            <a:r>
              <a:rPr lang="en-GB" dirty="0">
                <a:solidFill>
                  <a:srgbClr val="002060"/>
                </a:solidFill>
              </a:rPr>
              <a:t>Things you should know the answer to; what the job entails, what the company does, …</a:t>
            </a:r>
          </a:p>
          <a:p>
            <a:endParaRPr lang="en-GB" dirty="0"/>
          </a:p>
          <a:p>
            <a:pPr marL="0" indent="0" algn="ctr">
              <a:buNone/>
            </a:pPr>
            <a:endParaRPr lang="en-GB" dirty="0"/>
          </a:p>
        </p:txBody>
      </p:sp>
    </p:spTree>
    <p:extLst>
      <p:ext uri="{BB962C8B-B14F-4D97-AF65-F5344CB8AC3E}">
        <p14:creationId xmlns:p14="http://schemas.microsoft.com/office/powerpoint/2010/main" val="51116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After the interview</a:t>
            </a:r>
          </a:p>
        </p:txBody>
      </p:sp>
      <p:sp>
        <p:nvSpPr>
          <p:cNvPr id="3" name="Content Placeholder 2"/>
          <p:cNvSpPr>
            <a:spLocks noGrp="1"/>
          </p:cNvSpPr>
          <p:nvPr>
            <p:ph type="body" idx="1"/>
          </p:nvPr>
        </p:nvSpPr>
        <p:spPr/>
        <p:txBody>
          <a:bodyPr>
            <a:normAutofit fontScale="92500" lnSpcReduction="10000"/>
          </a:bodyPr>
          <a:lstStyle/>
          <a:p>
            <a:r>
              <a:rPr lang="en-GB" dirty="0">
                <a:solidFill>
                  <a:srgbClr val="002060"/>
                </a:solidFill>
              </a:rPr>
              <a:t>Reflect on your performance</a:t>
            </a:r>
          </a:p>
          <a:p>
            <a:pPr lvl="1"/>
            <a:r>
              <a:rPr lang="en-GB" dirty="0">
                <a:solidFill>
                  <a:srgbClr val="002060"/>
                </a:solidFill>
              </a:rPr>
              <a:t>What went well</a:t>
            </a:r>
          </a:p>
          <a:p>
            <a:pPr lvl="1"/>
            <a:r>
              <a:rPr lang="en-GB" dirty="0">
                <a:solidFill>
                  <a:srgbClr val="002060"/>
                </a:solidFill>
              </a:rPr>
              <a:t>What went not so well</a:t>
            </a:r>
          </a:p>
          <a:p>
            <a:r>
              <a:rPr lang="en-GB" dirty="0">
                <a:solidFill>
                  <a:srgbClr val="002060"/>
                </a:solidFill>
              </a:rPr>
              <a:t>Consider if you would accept the job/apprenticeship/course offer</a:t>
            </a:r>
          </a:p>
          <a:p>
            <a:pPr marL="342900" indent="-342900"/>
            <a:endParaRPr lang="en-GB" dirty="0">
              <a:solidFill>
                <a:srgbClr val="002060"/>
              </a:solidFill>
            </a:endParaRPr>
          </a:p>
          <a:p>
            <a:r>
              <a:rPr lang="en-GB" dirty="0">
                <a:solidFill>
                  <a:srgbClr val="002060"/>
                </a:solidFill>
              </a:rPr>
              <a:t>If offered the position</a:t>
            </a:r>
          </a:p>
          <a:p>
            <a:pPr lvl="1"/>
            <a:r>
              <a:rPr lang="en-GB" dirty="0">
                <a:solidFill>
                  <a:srgbClr val="002060"/>
                </a:solidFill>
              </a:rPr>
              <a:t>Say thank you</a:t>
            </a:r>
          </a:p>
          <a:p>
            <a:pPr lvl="1"/>
            <a:r>
              <a:rPr lang="en-GB" dirty="0">
                <a:solidFill>
                  <a:srgbClr val="002060"/>
                </a:solidFill>
              </a:rPr>
              <a:t>Ask when you should let them know your response </a:t>
            </a:r>
          </a:p>
          <a:p>
            <a:pPr lvl="1"/>
            <a:r>
              <a:rPr lang="en-GB" dirty="0">
                <a:solidFill>
                  <a:srgbClr val="002060"/>
                </a:solidFill>
              </a:rPr>
              <a:t>Either accept or reject</a:t>
            </a:r>
          </a:p>
          <a:p>
            <a:r>
              <a:rPr lang="en-GB" dirty="0">
                <a:solidFill>
                  <a:srgbClr val="002060"/>
                </a:solidFill>
              </a:rPr>
              <a:t>If rejected</a:t>
            </a:r>
          </a:p>
          <a:p>
            <a:pPr lvl="1"/>
            <a:r>
              <a:rPr lang="en-GB" dirty="0">
                <a:solidFill>
                  <a:srgbClr val="002060"/>
                </a:solidFill>
              </a:rPr>
              <a:t>Say thank you</a:t>
            </a:r>
          </a:p>
          <a:p>
            <a:pPr lvl="1"/>
            <a:r>
              <a:rPr lang="en-GB" dirty="0">
                <a:solidFill>
                  <a:srgbClr val="002060"/>
                </a:solidFill>
              </a:rPr>
              <a:t>Ask for honest feedback on your interview</a:t>
            </a:r>
          </a:p>
          <a:p>
            <a:pPr lvl="1"/>
            <a:r>
              <a:rPr lang="en-GB" dirty="0">
                <a:solidFill>
                  <a:srgbClr val="002060"/>
                </a:solidFill>
              </a:rPr>
              <a:t>Don’t take it personally</a:t>
            </a:r>
          </a:p>
        </p:txBody>
      </p:sp>
    </p:spTree>
    <p:extLst>
      <p:ext uri="{BB962C8B-B14F-4D97-AF65-F5344CB8AC3E}">
        <p14:creationId xmlns:p14="http://schemas.microsoft.com/office/powerpoint/2010/main" val="2685266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Extension links</a:t>
            </a:r>
          </a:p>
        </p:txBody>
      </p:sp>
      <p:sp>
        <p:nvSpPr>
          <p:cNvPr id="3" name="Content Placeholder 2"/>
          <p:cNvSpPr>
            <a:spLocks noGrp="1"/>
          </p:cNvSpPr>
          <p:nvPr>
            <p:ph type="body" idx="1"/>
          </p:nvPr>
        </p:nvSpPr>
        <p:spPr/>
        <p:txBody>
          <a:bodyPr>
            <a:normAutofit/>
          </a:bodyPr>
          <a:lstStyle/>
          <a:p>
            <a:r>
              <a:rPr lang="en-GB" u="sng" dirty="0">
                <a:solidFill>
                  <a:srgbClr val="002060"/>
                </a:solidFill>
                <a:hlinkClick r:id="rId2"/>
              </a:rPr>
              <a:t>ucas.com/undergraduate/after-you-apply/undergraduate-interview-invitations</a:t>
            </a:r>
            <a:r>
              <a:rPr lang="en-GB" dirty="0">
                <a:solidFill>
                  <a:srgbClr val="002060"/>
                </a:solidFill>
              </a:rPr>
              <a:t> - UCAS interview tips</a:t>
            </a:r>
          </a:p>
          <a:p>
            <a:r>
              <a:rPr lang="en-GB" u="sng" dirty="0">
                <a:solidFill>
                  <a:srgbClr val="002060"/>
                </a:solidFill>
                <a:hlinkClick r:id="rId3"/>
              </a:rPr>
              <a:t>youtube.com/</a:t>
            </a:r>
            <a:r>
              <a:rPr lang="en-GB" u="sng" dirty="0" err="1">
                <a:solidFill>
                  <a:srgbClr val="002060"/>
                </a:solidFill>
                <a:hlinkClick r:id="rId3"/>
              </a:rPr>
              <a:t>watch?v</a:t>
            </a:r>
            <a:r>
              <a:rPr lang="en-GB" u="sng" dirty="0">
                <a:solidFill>
                  <a:srgbClr val="002060"/>
                </a:solidFill>
                <a:hlinkClick r:id="rId3"/>
              </a:rPr>
              <a:t>=ZEzP7VcAyfM</a:t>
            </a:r>
            <a:r>
              <a:rPr lang="en-GB" dirty="0">
                <a:solidFill>
                  <a:srgbClr val="002060"/>
                </a:solidFill>
              </a:rPr>
              <a:t> - advice from Kirsty Wilkinson, Schools &amp; Colleges Liaison Manager at Loughborough University </a:t>
            </a:r>
            <a:r>
              <a:rPr lang="en-GB" i="1" dirty="0">
                <a:solidFill>
                  <a:srgbClr val="002060"/>
                </a:solidFill>
              </a:rPr>
              <a:t>(4 </a:t>
            </a:r>
            <a:r>
              <a:rPr lang="en-GB" i="1" dirty="0" err="1">
                <a:solidFill>
                  <a:srgbClr val="002060"/>
                </a:solidFill>
              </a:rPr>
              <a:t>mins</a:t>
            </a:r>
            <a:r>
              <a:rPr lang="en-GB" i="1" dirty="0">
                <a:solidFill>
                  <a:srgbClr val="002060"/>
                </a:solidFill>
              </a:rPr>
              <a:t>)</a:t>
            </a:r>
            <a:endParaRPr lang="en-GB" dirty="0">
              <a:solidFill>
                <a:srgbClr val="002060"/>
              </a:solidFill>
            </a:endParaRPr>
          </a:p>
          <a:p>
            <a:r>
              <a:rPr lang="en-GB" u="sng" dirty="0">
                <a:solidFill>
                  <a:srgbClr val="002060"/>
                </a:solidFill>
                <a:hlinkClick r:id="rId4"/>
              </a:rPr>
              <a:t>youtube.com/</a:t>
            </a:r>
            <a:r>
              <a:rPr lang="en-GB" u="sng" dirty="0" err="1">
                <a:solidFill>
                  <a:srgbClr val="002060"/>
                </a:solidFill>
                <a:hlinkClick r:id="rId4"/>
              </a:rPr>
              <a:t>watch?v</a:t>
            </a:r>
            <a:r>
              <a:rPr lang="en-GB" u="sng" dirty="0">
                <a:solidFill>
                  <a:srgbClr val="002060"/>
                </a:solidFill>
                <a:hlinkClick r:id="rId4"/>
              </a:rPr>
              <a:t>=CMyD6c9Z3z8</a:t>
            </a:r>
            <a:r>
              <a:rPr lang="en-GB" i="1" dirty="0">
                <a:solidFill>
                  <a:srgbClr val="002060"/>
                </a:solidFill>
              </a:rPr>
              <a:t> </a:t>
            </a:r>
            <a:r>
              <a:rPr lang="en-GB" dirty="0">
                <a:solidFill>
                  <a:srgbClr val="002060"/>
                </a:solidFill>
              </a:rPr>
              <a:t>- tips and advice from Careers Jersey, a range of employers and a university student recruitment manager </a:t>
            </a:r>
            <a:r>
              <a:rPr lang="en-GB" i="1" dirty="0">
                <a:solidFill>
                  <a:srgbClr val="002060"/>
                </a:solidFill>
              </a:rPr>
              <a:t>(10 </a:t>
            </a:r>
            <a:r>
              <a:rPr lang="en-GB" i="1" dirty="0" err="1">
                <a:solidFill>
                  <a:srgbClr val="002060"/>
                </a:solidFill>
              </a:rPr>
              <a:t>mins</a:t>
            </a:r>
            <a:r>
              <a:rPr lang="en-GB" i="1" dirty="0">
                <a:solidFill>
                  <a:srgbClr val="002060"/>
                </a:solidFill>
              </a:rPr>
              <a:t>)</a:t>
            </a:r>
          </a:p>
          <a:p>
            <a:endParaRPr lang="en-GB" dirty="0">
              <a:solidFill>
                <a:srgbClr val="002060"/>
              </a:solidFill>
            </a:endParaRPr>
          </a:p>
          <a:p>
            <a:r>
              <a:rPr lang="en-GB" u="sng" dirty="0">
                <a:solidFill>
                  <a:srgbClr val="002060"/>
                </a:solidFill>
                <a:hlinkClick r:id="rId5"/>
              </a:rPr>
              <a:t>barclayslifeskills.com/</a:t>
            </a:r>
            <a:r>
              <a:rPr lang="en-GB" u="sng" dirty="0" err="1">
                <a:solidFill>
                  <a:srgbClr val="002060"/>
                </a:solidFill>
                <a:hlinkClick r:id="rId5"/>
              </a:rPr>
              <a:t>i</a:t>
            </a:r>
            <a:r>
              <a:rPr lang="en-GB" u="sng" dirty="0">
                <a:solidFill>
                  <a:srgbClr val="002060"/>
                </a:solidFill>
                <a:hlinkClick r:id="rId5"/>
              </a:rPr>
              <a:t>-want-to-prepare-for-an-interview/school</a:t>
            </a:r>
            <a:r>
              <a:rPr lang="en-GB" dirty="0">
                <a:solidFill>
                  <a:srgbClr val="002060"/>
                </a:solidFill>
              </a:rPr>
              <a:t> - information and advice for young people at school; includes the opportunity for virtual interview practice and videos on interview-related topics</a:t>
            </a:r>
          </a:p>
          <a:p>
            <a:endParaRPr lang="en-GB" dirty="0">
              <a:solidFill>
                <a:srgbClr val="002060"/>
              </a:solidFill>
            </a:endParaRPr>
          </a:p>
        </p:txBody>
      </p:sp>
    </p:spTree>
    <p:extLst>
      <p:ext uri="{BB962C8B-B14F-4D97-AF65-F5344CB8AC3E}">
        <p14:creationId xmlns:p14="http://schemas.microsoft.com/office/powerpoint/2010/main" val="3578336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Interview tips video</a:t>
            </a:r>
          </a:p>
        </p:txBody>
      </p:sp>
      <p:sp>
        <p:nvSpPr>
          <p:cNvPr id="3" name="Content Placeholder 2"/>
          <p:cNvSpPr>
            <a:spLocks noGrp="1"/>
          </p:cNvSpPr>
          <p:nvPr>
            <p:ph type="body" idx="1"/>
          </p:nvPr>
        </p:nvSpPr>
        <p:spPr/>
        <p:txBody>
          <a:bodyPr>
            <a:normAutofit/>
          </a:bodyPr>
          <a:lstStyle/>
          <a:p>
            <a:pPr marL="0" indent="0" algn="ctr">
              <a:buNone/>
            </a:pPr>
            <a:r>
              <a:rPr lang="en-GB" sz="1600" dirty="0">
                <a:hlinkClick r:id="rId3"/>
              </a:rPr>
              <a:t>(or click here for the video)</a:t>
            </a:r>
            <a:endParaRPr lang="en-GB" sz="1600" dirty="0"/>
          </a:p>
        </p:txBody>
      </p:sp>
      <p:pic>
        <p:nvPicPr>
          <p:cNvPr id="4" name="ZKGTFC4QnWo"/>
          <p:cNvPicPr>
            <a:picLocks noRot="1" noChangeAspect="1"/>
          </p:cNvPicPr>
          <p:nvPr>
            <a:videoFile r:link="rId1"/>
          </p:nvPr>
        </p:nvPicPr>
        <p:blipFill>
          <a:blip r:embed="rId4"/>
          <a:stretch>
            <a:fillRect/>
          </a:stretch>
        </p:blipFill>
        <p:spPr>
          <a:xfrm>
            <a:off x="2460567" y="1600201"/>
            <a:ext cx="6367549" cy="4535656"/>
          </a:xfrm>
          <a:prstGeom prst="rect">
            <a:avLst/>
          </a:prstGeom>
        </p:spPr>
      </p:pic>
    </p:spTree>
    <p:extLst>
      <p:ext uri="{BB962C8B-B14F-4D97-AF65-F5344CB8AC3E}">
        <p14:creationId xmlns:p14="http://schemas.microsoft.com/office/powerpoint/2010/main" val="100481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Why are interviews </a:t>
            </a:r>
            <a:r>
              <a:rPr lang="en-GB" sz="3200" dirty="0">
                <a:solidFill>
                  <a:srgbClr val="002060"/>
                </a:solidFill>
              </a:rPr>
              <a:t>u</a:t>
            </a:r>
            <a:r>
              <a:rPr lang="en-GB" sz="3200" b="1" dirty="0">
                <a:solidFill>
                  <a:srgbClr val="002060"/>
                </a:solidFill>
              </a:rPr>
              <a:t>sed?</a:t>
            </a:r>
          </a:p>
        </p:txBody>
      </p:sp>
      <p:sp>
        <p:nvSpPr>
          <p:cNvPr id="3" name="Content Placeholder 2"/>
          <p:cNvSpPr>
            <a:spLocks noGrp="1"/>
          </p:cNvSpPr>
          <p:nvPr>
            <p:ph type="body" idx="1"/>
          </p:nvPr>
        </p:nvSpPr>
        <p:spPr/>
        <p:txBody>
          <a:bodyPr>
            <a:normAutofit fontScale="77500" lnSpcReduction="20000"/>
          </a:bodyPr>
          <a:lstStyle/>
          <a:p>
            <a:pPr marL="0" indent="0">
              <a:buNone/>
            </a:pPr>
            <a:endParaRPr lang="en-GB" dirty="0"/>
          </a:p>
          <a:p>
            <a:pPr marL="0" indent="0">
              <a:buNone/>
            </a:pPr>
            <a:r>
              <a:rPr lang="en-GB" sz="3600" dirty="0">
                <a:solidFill>
                  <a:srgbClr val="002060"/>
                </a:solidFill>
              </a:rPr>
              <a:t>So the interviewer can assess if you:</a:t>
            </a:r>
          </a:p>
          <a:p>
            <a:pPr marL="0" indent="0">
              <a:buNone/>
            </a:pPr>
            <a:endParaRPr lang="en-GB" sz="3600" dirty="0">
              <a:solidFill>
                <a:srgbClr val="002060"/>
              </a:solidFill>
            </a:endParaRPr>
          </a:p>
          <a:p>
            <a:r>
              <a:rPr lang="en-GB" sz="3600" dirty="0">
                <a:solidFill>
                  <a:srgbClr val="002060"/>
                </a:solidFill>
              </a:rPr>
              <a:t>Can cope with the job/apprenticeship/course</a:t>
            </a:r>
          </a:p>
          <a:p>
            <a:r>
              <a:rPr lang="en-GB" sz="3600" dirty="0">
                <a:solidFill>
                  <a:srgbClr val="002060"/>
                </a:solidFill>
              </a:rPr>
              <a:t>Are genuinely interested in the job/apprenticeship/course</a:t>
            </a:r>
          </a:p>
          <a:p>
            <a:r>
              <a:rPr lang="en-GB" sz="3600" dirty="0">
                <a:solidFill>
                  <a:srgbClr val="002060"/>
                </a:solidFill>
              </a:rPr>
              <a:t>Would be a good ‘fit’ for the job/apprenticeship/course</a:t>
            </a:r>
          </a:p>
          <a:p>
            <a:endParaRPr lang="en-GB" sz="3600" dirty="0">
              <a:solidFill>
                <a:srgbClr val="002060"/>
              </a:solidFill>
            </a:endParaRPr>
          </a:p>
          <a:p>
            <a:pPr marL="0" indent="0">
              <a:buNone/>
            </a:pPr>
            <a:r>
              <a:rPr lang="en-GB" sz="3600" b="1" dirty="0">
                <a:solidFill>
                  <a:srgbClr val="002060"/>
                </a:solidFill>
              </a:rPr>
              <a:t>Remember… an interview is a two way process</a:t>
            </a:r>
          </a:p>
        </p:txBody>
      </p:sp>
    </p:spTree>
    <p:extLst>
      <p:ext uri="{BB962C8B-B14F-4D97-AF65-F5344CB8AC3E}">
        <p14:creationId xmlns:p14="http://schemas.microsoft.com/office/powerpoint/2010/main" val="293554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Types of Interviews</a:t>
            </a:r>
          </a:p>
        </p:txBody>
      </p:sp>
      <p:sp>
        <p:nvSpPr>
          <p:cNvPr id="3" name="Content Placeholder 2"/>
          <p:cNvSpPr>
            <a:spLocks noGrp="1"/>
          </p:cNvSpPr>
          <p:nvPr>
            <p:ph type="body" idx="1"/>
          </p:nvPr>
        </p:nvSpPr>
        <p:spPr/>
        <p:txBody>
          <a:bodyPr/>
          <a:lstStyle/>
          <a:p>
            <a:r>
              <a:rPr lang="en-GB" sz="3600" dirty="0">
                <a:solidFill>
                  <a:srgbClr val="002060"/>
                </a:solidFill>
              </a:rPr>
              <a:t>Face to face</a:t>
            </a:r>
          </a:p>
          <a:p>
            <a:pPr lvl="1"/>
            <a:r>
              <a:rPr lang="en-GB" sz="3200" dirty="0">
                <a:solidFill>
                  <a:srgbClr val="002060"/>
                </a:solidFill>
              </a:rPr>
              <a:t>1:1</a:t>
            </a:r>
          </a:p>
          <a:p>
            <a:pPr lvl="1"/>
            <a:r>
              <a:rPr lang="en-GB" sz="3200" dirty="0">
                <a:solidFill>
                  <a:srgbClr val="002060"/>
                </a:solidFill>
              </a:rPr>
              <a:t>panel</a:t>
            </a:r>
          </a:p>
          <a:p>
            <a:pPr lvl="1"/>
            <a:r>
              <a:rPr lang="en-GB" sz="3200" dirty="0">
                <a:solidFill>
                  <a:srgbClr val="002060"/>
                </a:solidFill>
              </a:rPr>
              <a:t>group</a:t>
            </a:r>
          </a:p>
          <a:p>
            <a:r>
              <a:rPr lang="en-GB" sz="3600" dirty="0">
                <a:solidFill>
                  <a:srgbClr val="002060"/>
                </a:solidFill>
              </a:rPr>
              <a:t>Telephone</a:t>
            </a:r>
          </a:p>
          <a:p>
            <a:r>
              <a:rPr lang="en-GB" sz="3600" dirty="0">
                <a:solidFill>
                  <a:srgbClr val="002060"/>
                </a:solidFill>
              </a:rPr>
              <a:t>Skype</a:t>
            </a:r>
          </a:p>
          <a:p>
            <a:r>
              <a:rPr lang="en-GB" sz="3600" dirty="0">
                <a:solidFill>
                  <a:srgbClr val="002060"/>
                </a:solidFill>
              </a:rPr>
              <a:t>Video</a:t>
            </a:r>
          </a:p>
          <a:p>
            <a:endParaRPr lang="en-GB" dirty="0"/>
          </a:p>
        </p:txBody>
      </p:sp>
    </p:spTree>
    <p:extLst>
      <p:ext uri="{BB962C8B-B14F-4D97-AF65-F5344CB8AC3E}">
        <p14:creationId xmlns:p14="http://schemas.microsoft.com/office/powerpoint/2010/main" val="292988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Which interview will I </a:t>
            </a:r>
            <a:r>
              <a:rPr lang="en-GB" sz="3200" dirty="0">
                <a:solidFill>
                  <a:srgbClr val="002060"/>
                </a:solidFill>
              </a:rPr>
              <a:t>face</a:t>
            </a:r>
            <a:r>
              <a:rPr lang="en-GB" sz="3200" b="1" dirty="0">
                <a:solidFill>
                  <a:srgbClr val="002060"/>
                </a:solidFill>
              </a:rPr>
              <a:t>?</a:t>
            </a:r>
          </a:p>
        </p:txBody>
      </p:sp>
      <p:sp>
        <p:nvSpPr>
          <p:cNvPr id="3" name="Content Placeholder 2"/>
          <p:cNvSpPr>
            <a:spLocks noGrp="1"/>
          </p:cNvSpPr>
          <p:nvPr>
            <p:ph type="body" idx="1"/>
          </p:nvPr>
        </p:nvSpPr>
        <p:spPr>
          <a:xfrm>
            <a:off x="476598" y="1526240"/>
            <a:ext cx="3646516" cy="4525963"/>
          </a:xfrm>
        </p:spPr>
        <p:txBody>
          <a:bodyPr>
            <a:normAutofit lnSpcReduction="10000"/>
          </a:bodyPr>
          <a:lstStyle/>
          <a:p>
            <a:pPr marL="0" indent="0">
              <a:buNone/>
            </a:pPr>
            <a:r>
              <a:rPr lang="en-GB" sz="3600" b="1" dirty="0">
                <a:solidFill>
                  <a:srgbClr val="002060"/>
                </a:solidFill>
              </a:rPr>
              <a:t>1:1</a:t>
            </a:r>
          </a:p>
          <a:p>
            <a:r>
              <a:rPr lang="en-GB" dirty="0">
                <a:solidFill>
                  <a:srgbClr val="002060"/>
                </a:solidFill>
              </a:rPr>
              <a:t>For most jobs/apprenticeships</a:t>
            </a:r>
          </a:p>
          <a:p>
            <a:pPr marL="0" indent="0">
              <a:buNone/>
            </a:pPr>
            <a:endParaRPr lang="en-GB" sz="3200" b="1" dirty="0">
              <a:solidFill>
                <a:srgbClr val="002060"/>
              </a:solidFill>
            </a:endParaRPr>
          </a:p>
          <a:p>
            <a:pPr marL="0" indent="0">
              <a:buNone/>
            </a:pPr>
            <a:r>
              <a:rPr lang="en-GB" sz="3600" b="1" dirty="0">
                <a:solidFill>
                  <a:srgbClr val="002060"/>
                </a:solidFill>
              </a:rPr>
              <a:t>Panel</a:t>
            </a:r>
          </a:p>
          <a:p>
            <a:r>
              <a:rPr lang="en-GB" dirty="0">
                <a:solidFill>
                  <a:srgbClr val="002060"/>
                </a:solidFill>
              </a:rPr>
              <a:t>Professional jobs and university courses</a:t>
            </a:r>
          </a:p>
          <a:p>
            <a:pPr marL="0" indent="0">
              <a:buNone/>
            </a:pPr>
            <a:endParaRPr lang="en-GB" sz="3200" dirty="0">
              <a:solidFill>
                <a:srgbClr val="002060"/>
              </a:solidFill>
            </a:endParaRPr>
          </a:p>
          <a:p>
            <a:pPr marL="0" indent="0">
              <a:buNone/>
            </a:pPr>
            <a:r>
              <a:rPr lang="en-GB" sz="3600" b="1" dirty="0">
                <a:solidFill>
                  <a:srgbClr val="002060"/>
                </a:solidFill>
              </a:rPr>
              <a:t>Group</a:t>
            </a:r>
          </a:p>
          <a:p>
            <a:r>
              <a:rPr lang="en-GB" dirty="0">
                <a:solidFill>
                  <a:srgbClr val="002060"/>
                </a:solidFill>
              </a:rPr>
              <a:t>Part of an assessment centre</a:t>
            </a:r>
          </a:p>
          <a:p>
            <a:r>
              <a:rPr lang="en-GB" dirty="0">
                <a:solidFill>
                  <a:srgbClr val="002060"/>
                </a:solidFill>
              </a:rPr>
              <a:t>For some university courses</a:t>
            </a:r>
          </a:p>
        </p:txBody>
      </p:sp>
      <p:sp>
        <p:nvSpPr>
          <p:cNvPr id="4" name="Content Placeholder 2"/>
          <p:cNvSpPr txBox="1">
            <a:spLocks/>
          </p:cNvSpPr>
          <p:nvPr/>
        </p:nvSpPr>
        <p:spPr>
          <a:xfrm>
            <a:off x="4974762" y="1526240"/>
            <a:ext cx="4028437" cy="20977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300" b="1" dirty="0">
                <a:solidFill>
                  <a:srgbClr val="002060"/>
                </a:solidFill>
              </a:rPr>
              <a:t>Video</a:t>
            </a:r>
          </a:p>
          <a:p>
            <a:pPr>
              <a:buClr>
                <a:schemeClr val="accent1"/>
              </a:buClr>
            </a:pPr>
            <a:r>
              <a:rPr lang="en-GB" sz="2000" dirty="0">
                <a:solidFill>
                  <a:srgbClr val="002060"/>
                </a:solidFill>
              </a:rPr>
              <a:t>Beginning of recruitment process – large employers</a:t>
            </a:r>
          </a:p>
          <a:p>
            <a:pPr>
              <a:buClr>
                <a:schemeClr val="accent1"/>
              </a:buClr>
            </a:pPr>
            <a:r>
              <a:rPr lang="en-GB" sz="2000" dirty="0">
                <a:solidFill>
                  <a:srgbClr val="002060"/>
                </a:solidFill>
              </a:rPr>
              <a:t>Large recruitment drives such as school leaver and graduate schemes</a:t>
            </a:r>
          </a:p>
        </p:txBody>
      </p:sp>
      <p:sp>
        <p:nvSpPr>
          <p:cNvPr id="5" name="Content Placeholder 2"/>
          <p:cNvSpPr txBox="1">
            <a:spLocks/>
          </p:cNvSpPr>
          <p:nvPr/>
        </p:nvSpPr>
        <p:spPr>
          <a:xfrm>
            <a:off x="4974762" y="4030142"/>
            <a:ext cx="4028437" cy="2163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300" b="1" dirty="0">
                <a:solidFill>
                  <a:srgbClr val="002060"/>
                </a:solidFill>
              </a:rPr>
              <a:t>Telephone &amp; Skype</a:t>
            </a:r>
          </a:p>
          <a:p>
            <a:pPr>
              <a:buClr>
                <a:schemeClr val="accent1"/>
              </a:buClr>
            </a:pPr>
            <a:r>
              <a:rPr lang="en-GB" sz="1870" dirty="0">
                <a:solidFill>
                  <a:srgbClr val="002060"/>
                </a:solidFill>
              </a:rPr>
              <a:t>Beginning of recruitment process – large and small employers</a:t>
            </a:r>
          </a:p>
          <a:p>
            <a:pPr>
              <a:buClr>
                <a:schemeClr val="accent1"/>
              </a:buClr>
            </a:pPr>
            <a:r>
              <a:rPr lang="en-GB" sz="1870" dirty="0">
                <a:solidFill>
                  <a:srgbClr val="002060"/>
                </a:solidFill>
              </a:rPr>
              <a:t>For candidates far from recruiters office</a:t>
            </a:r>
          </a:p>
        </p:txBody>
      </p:sp>
    </p:spTree>
    <p:extLst>
      <p:ext uri="{BB962C8B-B14F-4D97-AF65-F5344CB8AC3E}">
        <p14:creationId xmlns:p14="http://schemas.microsoft.com/office/powerpoint/2010/main" val="1690930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Preparing for your interview</a:t>
            </a:r>
          </a:p>
        </p:txBody>
      </p:sp>
      <p:sp>
        <p:nvSpPr>
          <p:cNvPr id="3" name="Content Placeholder 2"/>
          <p:cNvSpPr>
            <a:spLocks noGrp="1"/>
          </p:cNvSpPr>
          <p:nvPr>
            <p:ph type="body" idx="1"/>
          </p:nvPr>
        </p:nvSpPr>
        <p:spPr/>
        <p:txBody>
          <a:bodyPr>
            <a:normAutofit lnSpcReduction="10000"/>
          </a:bodyPr>
          <a:lstStyle/>
          <a:p>
            <a:r>
              <a:rPr lang="en-GB" dirty="0">
                <a:solidFill>
                  <a:srgbClr val="002060"/>
                </a:solidFill>
              </a:rPr>
              <a:t>Research</a:t>
            </a:r>
          </a:p>
          <a:p>
            <a:pPr lvl="1"/>
            <a:r>
              <a:rPr lang="en-GB" dirty="0">
                <a:solidFill>
                  <a:srgbClr val="002060"/>
                </a:solidFill>
              </a:rPr>
              <a:t>Employer/university</a:t>
            </a:r>
          </a:p>
          <a:p>
            <a:pPr lvl="1"/>
            <a:r>
              <a:rPr lang="en-GB" dirty="0">
                <a:solidFill>
                  <a:srgbClr val="002060"/>
                </a:solidFill>
              </a:rPr>
              <a:t>Job/apprenticeship/course </a:t>
            </a:r>
          </a:p>
          <a:p>
            <a:pPr lvl="1"/>
            <a:r>
              <a:rPr lang="en-GB" dirty="0">
                <a:solidFill>
                  <a:srgbClr val="002060"/>
                </a:solidFill>
              </a:rPr>
              <a:t>Sector/your chosen subject</a:t>
            </a:r>
          </a:p>
          <a:p>
            <a:r>
              <a:rPr lang="en-GB" dirty="0">
                <a:solidFill>
                  <a:srgbClr val="002060"/>
                </a:solidFill>
              </a:rPr>
              <a:t>Appearance and presentation</a:t>
            </a:r>
          </a:p>
          <a:p>
            <a:pPr lvl="1"/>
            <a:r>
              <a:rPr lang="en-GB" dirty="0">
                <a:solidFill>
                  <a:srgbClr val="002060"/>
                </a:solidFill>
              </a:rPr>
              <a:t>Clothing and shoes</a:t>
            </a:r>
          </a:p>
          <a:p>
            <a:pPr lvl="1"/>
            <a:r>
              <a:rPr lang="en-GB" dirty="0">
                <a:solidFill>
                  <a:srgbClr val="002060"/>
                </a:solidFill>
              </a:rPr>
              <a:t>Hair</a:t>
            </a:r>
          </a:p>
          <a:p>
            <a:pPr lvl="1"/>
            <a:r>
              <a:rPr lang="en-GB" dirty="0">
                <a:solidFill>
                  <a:srgbClr val="002060"/>
                </a:solidFill>
              </a:rPr>
              <a:t>Body language and eye contact</a:t>
            </a:r>
          </a:p>
          <a:p>
            <a:r>
              <a:rPr lang="en-GB" dirty="0">
                <a:solidFill>
                  <a:srgbClr val="002060"/>
                </a:solidFill>
              </a:rPr>
              <a:t>Logistics</a:t>
            </a:r>
          </a:p>
          <a:p>
            <a:pPr lvl="1"/>
            <a:r>
              <a:rPr lang="en-GB" dirty="0">
                <a:solidFill>
                  <a:srgbClr val="002060"/>
                </a:solidFill>
              </a:rPr>
              <a:t>Your journey plotted</a:t>
            </a:r>
          </a:p>
          <a:p>
            <a:pPr lvl="1"/>
            <a:r>
              <a:rPr lang="en-GB" dirty="0">
                <a:solidFill>
                  <a:srgbClr val="002060"/>
                </a:solidFill>
              </a:rPr>
              <a:t>What time to leave</a:t>
            </a:r>
          </a:p>
          <a:p>
            <a:pPr lvl="1"/>
            <a:r>
              <a:rPr lang="en-GB" dirty="0">
                <a:solidFill>
                  <a:srgbClr val="002060"/>
                </a:solidFill>
              </a:rPr>
              <a:t>Arrive 10 minutes early</a:t>
            </a:r>
          </a:p>
        </p:txBody>
      </p:sp>
    </p:spTree>
    <p:extLst>
      <p:ext uri="{BB962C8B-B14F-4D97-AF65-F5344CB8AC3E}">
        <p14:creationId xmlns:p14="http://schemas.microsoft.com/office/powerpoint/2010/main" val="335345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How to </a:t>
            </a:r>
            <a:r>
              <a:rPr lang="en-GB" sz="3200" dirty="0">
                <a:solidFill>
                  <a:srgbClr val="002060"/>
                </a:solidFill>
              </a:rPr>
              <a:t>r</a:t>
            </a:r>
            <a:r>
              <a:rPr lang="en-GB" sz="3200" b="1" dirty="0">
                <a:solidFill>
                  <a:srgbClr val="002060"/>
                </a:solidFill>
              </a:rPr>
              <a:t>esearch an employer or institution</a:t>
            </a:r>
          </a:p>
        </p:txBody>
      </p:sp>
      <p:sp>
        <p:nvSpPr>
          <p:cNvPr id="3" name="Content Placeholder 2"/>
          <p:cNvSpPr>
            <a:spLocks noGrp="1"/>
          </p:cNvSpPr>
          <p:nvPr>
            <p:ph type="body" idx="1"/>
          </p:nvPr>
        </p:nvSpPr>
        <p:spPr>
          <a:xfrm>
            <a:off x="609600" y="1288869"/>
            <a:ext cx="8534400" cy="5203371"/>
          </a:xfrm>
        </p:spPr>
        <p:txBody>
          <a:bodyPr numCol="2"/>
          <a:lstStyle/>
          <a:p>
            <a:pPr marL="0" indent="0">
              <a:buNone/>
            </a:pPr>
            <a:r>
              <a:rPr lang="en-GB" b="1" dirty="0">
                <a:solidFill>
                  <a:srgbClr val="002060"/>
                </a:solidFill>
              </a:rPr>
              <a:t>Employer</a:t>
            </a:r>
          </a:p>
          <a:p>
            <a:r>
              <a:rPr lang="en-GB" dirty="0">
                <a:solidFill>
                  <a:srgbClr val="002060"/>
                </a:solidFill>
              </a:rPr>
              <a:t>Check their website and social media</a:t>
            </a:r>
          </a:p>
          <a:p>
            <a:r>
              <a:rPr lang="en-GB" dirty="0">
                <a:solidFill>
                  <a:srgbClr val="002060"/>
                </a:solidFill>
              </a:rPr>
              <a:t>What they’ve been doing that’s made the news</a:t>
            </a:r>
          </a:p>
          <a:p>
            <a:r>
              <a:rPr lang="en-GB" dirty="0">
                <a:solidFill>
                  <a:srgbClr val="002060"/>
                </a:solidFill>
              </a:rPr>
              <a:t>Clients they work with</a:t>
            </a:r>
          </a:p>
          <a:p>
            <a:r>
              <a:rPr lang="en-GB" dirty="0">
                <a:solidFill>
                  <a:srgbClr val="002060"/>
                </a:solidFill>
              </a:rPr>
              <a:t>Deals they have done</a:t>
            </a:r>
          </a:p>
          <a:p>
            <a:r>
              <a:rPr lang="en-GB" dirty="0">
                <a:solidFill>
                  <a:srgbClr val="002060"/>
                </a:solidFill>
              </a:rPr>
              <a:t>Projects they’ve worked on</a:t>
            </a:r>
          </a:p>
          <a:p>
            <a:r>
              <a:rPr lang="en-GB" dirty="0">
                <a:solidFill>
                  <a:srgbClr val="002060"/>
                </a:solidFill>
              </a:rPr>
              <a:t>Annual review/strategy</a:t>
            </a:r>
          </a:p>
          <a:p>
            <a:pPr marL="8466" indent="0">
              <a:buNone/>
            </a:pPr>
            <a:endParaRPr lang="en-GB" dirty="0">
              <a:solidFill>
                <a:srgbClr val="002060"/>
              </a:solidFill>
            </a:endParaRPr>
          </a:p>
          <a:p>
            <a:pPr marL="0" indent="0">
              <a:buNone/>
            </a:pPr>
            <a:r>
              <a:rPr lang="en-GB" b="1" dirty="0">
                <a:solidFill>
                  <a:srgbClr val="002060"/>
                </a:solidFill>
              </a:rPr>
              <a:t>University or college</a:t>
            </a:r>
          </a:p>
          <a:p>
            <a:r>
              <a:rPr lang="en-GB" dirty="0">
                <a:solidFill>
                  <a:srgbClr val="002060"/>
                </a:solidFill>
              </a:rPr>
              <a:t>Check their website and social media</a:t>
            </a:r>
          </a:p>
          <a:p>
            <a:r>
              <a:rPr lang="en-GB" dirty="0">
                <a:solidFill>
                  <a:srgbClr val="002060"/>
                </a:solidFill>
              </a:rPr>
              <a:t>Check if there are prominent academics in your department</a:t>
            </a:r>
          </a:p>
          <a:p>
            <a:r>
              <a:rPr lang="en-GB" dirty="0">
                <a:solidFill>
                  <a:srgbClr val="002060"/>
                </a:solidFill>
              </a:rPr>
              <a:t>Speak to people you know who go there</a:t>
            </a:r>
          </a:p>
        </p:txBody>
      </p:sp>
    </p:spTree>
    <p:extLst>
      <p:ext uri="{BB962C8B-B14F-4D97-AF65-F5344CB8AC3E}">
        <p14:creationId xmlns:p14="http://schemas.microsoft.com/office/powerpoint/2010/main" val="241433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How to research a job or course</a:t>
            </a:r>
          </a:p>
        </p:txBody>
      </p:sp>
      <p:sp>
        <p:nvSpPr>
          <p:cNvPr id="3" name="Content Placeholder 2"/>
          <p:cNvSpPr>
            <a:spLocks noGrp="1"/>
          </p:cNvSpPr>
          <p:nvPr>
            <p:ph type="body" idx="1"/>
          </p:nvPr>
        </p:nvSpPr>
        <p:spPr/>
        <p:txBody>
          <a:bodyPr numCol="2">
            <a:normAutofit/>
          </a:bodyPr>
          <a:lstStyle/>
          <a:p>
            <a:pPr marL="0" lvl="1" indent="0">
              <a:spcBef>
                <a:spcPts val="1000"/>
              </a:spcBef>
              <a:buNone/>
            </a:pPr>
            <a:r>
              <a:rPr lang="en-GB" b="1" dirty="0">
                <a:solidFill>
                  <a:srgbClr val="002060"/>
                </a:solidFill>
              </a:rPr>
              <a:t>Job/Apprenticeship</a:t>
            </a:r>
          </a:p>
          <a:p>
            <a:r>
              <a:rPr lang="en-GB" dirty="0">
                <a:solidFill>
                  <a:srgbClr val="002060"/>
                </a:solidFill>
              </a:rPr>
              <a:t>Read the job description and person specification</a:t>
            </a:r>
          </a:p>
          <a:p>
            <a:r>
              <a:rPr lang="en-GB" dirty="0">
                <a:solidFill>
                  <a:srgbClr val="002060"/>
                </a:solidFill>
              </a:rPr>
              <a:t>Familiarise yourself with your application/CV etc.</a:t>
            </a:r>
          </a:p>
          <a:p>
            <a:r>
              <a:rPr lang="en-GB" dirty="0">
                <a:solidFill>
                  <a:srgbClr val="002060"/>
                </a:solidFill>
              </a:rPr>
              <a:t>Read any relevant information on their website</a:t>
            </a:r>
          </a:p>
          <a:p>
            <a:r>
              <a:rPr lang="en-GB" dirty="0">
                <a:solidFill>
                  <a:srgbClr val="002060"/>
                </a:solidFill>
              </a:rPr>
              <a:t>Speak to people doing the job</a:t>
            </a:r>
          </a:p>
          <a:p>
            <a:r>
              <a:rPr lang="en-GB" dirty="0">
                <a:solidFill>
                  <a:srgbClr val="002060"/>
                </a:solidFill>
              </a:rPr>
              <a:t>Understand what the job entails, day to day</a:t>
            </a:r>
          </a:p>
          <a:p>
            <a:pPr marL="0" indent="0">
              <a:buNone/>
            </a:pPr>
            <a:endParaRPr lang="en-GB" b="1" dirty="0">
              <a:solidFill>
                <a:srgbClr val="002060"/>
              </a:solidFill>
            </a:endParaRPr>
          </a:p>
          <a:p>
            <a:pPr marL="0" indent="0">
              <a:buNone/>
            </a:pPr>
            <a:endParaRPr lang="en-GB" b="1" dirty="0">
              <a:solidFill>
                <a:srgbClr val="002060"/>
              </a:solidFill>
            </a:endParaRPr>
          </a:p>
          <a:p>
            <a:pPr marL="0" indent="0">
              <a:buNone/>
            </a:pPr>
            <a:endParaRPr lang="en-GB" b="1" dirty="0">
              <a:solidFill>
                <a:srgbClr val="002060"/>
              </a:solidFill>
            </a:endParaRPr>
          </a:p>
          <a:p>
            <a:pPr marL="0" indent="0">
              <a:buNone/>
            </a:pPr>
            <a:r>
              <a:rPr lang="en-GB" b="1" dirty="0">
                <a:solidFill>
                  <a:srgbClr val="002060"/>
                </a:solidFill>
              </a:rPr>
              <a:t>Course</a:t>
            </a:r>
          </a:p>
          <a:p>
            <a:r>
              <a:rPr lang="en-GB" dirty="0">
                <a:solidFill>
                  <a:srgbClr val="002060"/>
                </a:solidFill>
              </a:rPr>
              <a:t>Read the course and curriculum details</a:t>
            </a:r>
          </a:p>
          <a:p>
            <a:r>
              <a:rPr lang="en-GB" dirty="0">
                <a:solidFill>
                  <a:srgbClr val="002060"/>
                </a:solidFill>
              </a:rPr>
              <a:t>Link these to your previous/current studies</a:t>
            </a:r>
          </a:p>
          <a:p>
            <a:r>
              <a:rPr lang="en-GB" dirty="0">
                <a:solidFill>
                  <a:srgbClr val="002060"/>
                </a:solidFill>
              </a:rPr>
              <a:t>Speak to people doing the course</a:t>
            </a:r>
          </a:p>
          <a:p>
            <a:r>
              <a:rPr lang="en-GB" dirty="0">
                <a:solidFill>
                  <a:srgbClr val="002060"/>
                </a:solidFill>
              </a:rPr>
              <a:t>Read suggested texts</a:t>
            </a:r>
          </a:p>
          <a:p>
            <a:r>
              <a:rPr lang="en-GB" dirty="0">
                <a:solidFill>
                  <a:srgbClr val="002060"/>
                </a:solidFill>
              </a:rPr>
              <a:t>Read sector related news</a:t>
            </a:r>
          </a:p>
        </p:txBody>
      </p:sp>
    </p:spTree>
    <p:extLst>
      <p:ext uri="{BB962C8B-B14F-4D97-AF65-F5344CB8AC3E}">
        <p14:creationId xmlns:p14="http://schemas.microsoft.com/office/powerpoint/2010/main" val="207878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fade">
                                      <p:cBhvr>
                                        <p:cTn id="4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New meta">
  <a:themeElements>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meta [Compatibility Mode]" id="{3939E7BB-154D-41DC-9F46-D4D4DF4333AE}" vid="{B7F481E6-690B-4B5A-8BE0-73361EBA1803}"/>
    </a:ext>
  </a:extLst>
</a:theme>
</file>

<file path=ppt/theme/themeOverride1.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ppt/theme/themeOverride2.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ppt/theme/themeOverride3.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ppt/theme/themeOverride4.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New meta</Template>
  <TotalTime>309</TotalTime>
  <Words>1480</Words>
  <Application>Microsoft Office PowerPoint</Application>
  <PresentationFormat>Widescreen</PresentationFormat>
  <Paragraphs>226</Paragraphs>
  <Slides>22</Slides>
  <Notes>0</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New meta</vt:lpstr>
      <vt:lpstr>Successful interviews</vt:lpstr>
      <vt:lpstr>Have you had an interview before?</vt:lpstr>
      <vt:lpstr>Interview tips video</vt:lpstr>
      <vt:lpstr>Why are interviews used?</vt:lpstr>
      <vt:lpstr>Types of Interviews</vt:lpstr>
      <vt:lpstr>Which interview will I face?</vt:lpstr>
      <vt:lpstr>Preparing for your interview</vt:lpstr>
      <vt:lpstr>How to research an employer or institution</vt:lpstr>
      <vt:lpstr>How to research a job or course</vt:lpstr>
      <vt:lpstr>Presenting yourself</vt:lpstr>
      <vt:lpstr>Logistical considerations</vt:lpstr>
      <vt:lpstr>Common questions</vt:lpstr>
      <vt:lpstr>Types of questions</vt:lpstr>
      <vt:lpstr>Competency Questions</vt:lpstr>
      <vt:lpstr>Example</vt:lpstr>
      <vt:lpstr>Practice</vt:lpstr>
      <vt:lpstr>Motivation questions</vt:lpstr>
      <vt:lpstr>Example</vt:lpstr>
      <vt:lpstr>Concerns about questions</vt:lpstr>
      <vt:lpstr>At the end</vt:lpstr>
      <vt:lpstr>After the interview</vt:lpstr>
      <vt:lpstr>Extension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interviews</dc:title>
  <dc:creator>Jo Carrington</dc:creator>
  <cp:lastModifiedBy>Katherine Skinner</cp:lastModifiedBy>
  <cp:revision>79</cp:revision>
  <dcterms:created xsi:type="dcterms:W3CDTF">2019-03-27T16:23:15Z</dcterms:created>
  <dcterms:modified xsi:type="dcterms:W3CDTF">2022-06-27T14:25:01Z</dcterms:modified>
</cp:coreProperties>
</file>