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, food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72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food,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DA872C-68A9-4E57-8911-454ECAE398A9}" type="datetimeFigureOut">
              <a:rPr lang="en-GB" smtClean="0"/>
              <a:t>15/08/2022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9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184CA-14DE-4424-BD4D-683307F0E04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940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042047"/>
            <a:ext cx="10859145" cy="105523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3097283"/>
            <a:ext cx="10859144" cy="143746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ctr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F0279B-4FE1-4B6D-871F-04506DE68E9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281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77824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77824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87796F-079A-4F81-9ED3-3F26EB7A8BD4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6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screenshot of a computer scree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85" y="1600200"/>
            <a:ext cx="7056967" cy="4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46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867" y="1900767"/>
            <a:ext cx="5393267" cy="3475567"/>
          </a:xfrm>
        </p:spPr>
        <p:txBody>
          <a:bodyPr spcFirstLastPara="1"/>
          <a:lstStyle/>
          <a:p>
            <a:pPr lvl="0"/>
            <a:r>
              <a:rPr lang="en-US" noProof="0" smtClean="0">
                <a:sym typeface="Arial"/>
              </a:rPr>
              <a:t>Click icon to add picture</a:t>
            </a:r>
            <a:endParaRPr lang="en-GB" noProof="0" dirty="0">
              <a:sym typeface="Arial"/>
            </a:endParaRPr>
          </a:p>
        </p:txBody>
      </p:sp>
      <p:sp>
        <p:nvSpPr>
          <p:cNvPr id="9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/>
            </a:lvl1pPr>
          </a:lstStyle>
          <a:p>
            <a:fld id="{53DA872C-68A9-4E57-8911-454ECAE398A9}" type="datetimeFigureOut">
              <a:rPr lang="en-GB" smtClean="0"/>
              <a:t>15/08/2022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62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E19787-E83D-C54C-A65F-4596C5951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266700"/>
            <a:ext cx="4428067" cy="5784851"/>
          </a:xfrm>
          <a:prstGeom prst="rect">
            <a:avLst/>
          </a:prstGeom>
          <a:effectLst>
            <a:outerShdw blurRad="266700" dist="1397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1" y="265997"/>
            <a:ext cx="5850193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4770" y="449341"/>
            <a:ext cx="4091153" cy="5410684"/>
          </a:xfrm>
        </p:spPr>
        <p:txBody>
          <a:bodyPr spcFirstLastPara="1"/>
          <a:lstStyle/>
          <a:p>
            <a:pPr lvl="0"/>
            <a:r>
              <a:rPr lang="en-US" noProof="0" smtClean="0">
                <a:sym typeface="Arial"/>
              </a:rPr>
              <a:t>Click icon to add picture</a:t>
            </a:r>
            <a:endParaRPr lang="en-GB" noProof="0">
              <a:sym typeface="Arial"/>
            </a:endParaRPr>
          </a:p>
        </p:txBody>
      </p:sp>
      <p:sp>
        <p:nvSpPr>
          <p:cNvPr id="9" name="Google Shape;22;p3"/>
          <p:cNvSpPr txBox="1">
            <a:spLocks noGrp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fld id="{4526A3BA-31D1-4901-AAFD-5EA940CA4142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10" name="Google Shape;23;p3"/>
          <p:cNvSpPr txBox="1">
            <a:spLocks noGrp="1"/>
          </p:cNvSpPr>
          <p:nvPr>
            <p:ph type="dt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025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1"/>
          <a:stretch>
            <a:fillRect/>
          </a:stretch>
        </p:blipFill>
        <p:spPr bwMode="auto">
          <a:xfrm>
            <a:off x="0" y="1"/>
            <a:ext cx="12192000" cy="28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39AB118-9D75-8349-BAEE-95F5863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243" y="529121"/>
            <a:ext cx="8421511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28FD7-0501-A846-86B5-EB31EDFB4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60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A027599-CFBB-6144-97AC-547F9218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767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A0B4D89-7CD1-5D4C-91A1-DC57117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3983" y="2940960"/>
            <a:ext cx="3276655" cy="2721093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69329" indent="0">
              <a:buNone/>
              <a:defRPr>
                <a:solidFill>
                  <a:srgbClr val="003B61"/>
                </a:solidFill>
              </a:defRPr>
            </a:lvl1pPr>
            <a:lvl2pPr marL="778914" indent="0">
              <a:buNone/>
              <a:defRPr>
                <a:solidFill>
                  <a:srgbClr val="003B61"/>
                </a:solidFill>
              </a:defRPr>
            </a:lvl2pPr>
            <a:lvl3pPr marL="1388499" indent="0">
              <a:buNone/>
              <a:defRPr>
                <a:solidFill>
                  <a:srgbClr val="003B61"/>
                </a:solidFill>
              </a:defRPr>
            </a:lvl3pPr>
            <a:lvl4pPr marL="1998083" indent="0">
              <a:buNone/>
              <a:defRPr>
                <a:solidFill>
                  <a:srgbClr val="003B61"/>
                </a:solidFill>
              </a:defRPr>
            </a:lvl4pPr>
            <a:lvl5pPr marL="2607668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Google Shape;22;p3"/>
          <p:cNvSpPr txBox="1">
            <a:spLocks noGrp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Google Shape;23;p3"/>
          <p:cNvSpPr txBox="1">
            <a:spLocks noGrp="1"/>
          </p:cNvSpPr>
          <p:nvPr>
            <p:ph type="dt" idx="17"/>
          </p:nvPr>
        </p:nvSpPr>
        <p:spPr/>
        <p:txBody>
          <a:bodyPr/>
          <a:lstStyle>
            <a:lvl1pPr>
              <a:defRPr/>
            </a:lvl1pPr>
          </a:lstStyle>
          <a:p>
            <a:fld id="{53DA872C-68A9-4E57-8911-454ECAE398A9}" type="datetimeFigureOut">
              <a:rPr lang="en-GB" smtClean="0"/>
              <a:t>15/08/2022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00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20;p3">
            <a:extLst>
              <a:ext uri="{FF2B5EF4-FFF2-40B4-BE49-F238E27FC236}">
                <a16:creationId xmlns:a16="http://schemas.microsoft.com/office/drawing/2014/main" id="{93BE021E-E6A3-714B-9F64-A52995208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278871"/>
            <a:ext cx="475488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826F760E-22AA-5442-81B5-5F216EC34B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77687" y="1600202"/>
            <a:ext cx="4229685" cy="439247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0173F2-2117-4396-AADB-9B0787694A0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4667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person sitting at a table using a comput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/>
          <a:stretch>
            <a:fillRect/>
          </a:stretch>
        </p:blipFill>
        <p:spPr bwMode="auto">
          <a:xfrm>
            <a:off x="1301752" y="0"/>
            <a:ext cx="108902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4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1531376"/>
            <a:ext cx="3614400" cy="258702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DA872C-68A9-4E57-8911-454ECAE398A9}" type="datetimeFigureOut">
              <a:rPr lang="en-GB" smtClean="0"/>
              <a:t>15/08/2022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11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72C-68A9-4E57-8911-454ECAE398A9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unset in the backgroun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1112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902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72C-68A9-4E57-8911-454ECAE398A9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48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72C-68A9-4E57-8911-454ECAE398A9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/>
          <a:stretch>
            <a:fillRect/>
          </a:stretch>
        </p:blipFill>
        <p:spPr bwMode="auto"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, food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42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, food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erson on a computer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5"/>
          <a:stretch>
            <a:fillRect/>
          </a:stretch>
        </p:blipFill>
        <p:spPr bwMode="auto">
          <a:xfrm>
            <a:off x="7133168" y="0"/>
            <a:ext cx="50588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115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, food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computer, sitting, laptop, you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/>
          <a:stretch>
            <a:fillRect/>
          </a:stretch>
        </p:blipFill>
        <p:spPr bwMode="auto"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7" y="3094497"/>
            <a:ext cx="4991100" cy="658905"/>
          </a:xfrm>
        </p:spPr>
        <p:txBody>
          <a:bodyPr/>
          <a:lstStyle>
            <a:lvl1pPr marL="8466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778914" indent="0">
              <a:buFontTx/>
              <a:buNone/>
              <a:defRPr>
                <a:solidFill>
                  <a:schemeClr val="bg1"/>
                </a:solidFill>
              </a:defRPr>
            </a:lvl2pPr>
            <a:lvl3pPr marL="138849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98083" indent="0">
              <a:buFontTx/>
              <a:buNone/>
              <a:defRPr>
                <a:solidFill>
                  <a:schemeClr val="bg1"/>
                </a:solidFill>
              </a:defRPr>
            </a:lvl4pPr>
            <a:lvl5pPr marL="260766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13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8" r="8000"/>
          <a:stretch>
            <a:fillRect/>
          </a:stretch>
        </p:blipFill>
        <p:spPr bwMode="auto">
          <a:xfrm>
            <a:off x="6438901" y="0"/>
            <a:ext cx="575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3869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6062749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53DA872C-68A9-4E57-8911-454ECAE398A9}" type="datetimeFigureOut">
              <a:rPr lang="en-GB" smtClean="0"/>
              <a:t>15/08/2022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3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/>
          <a:stretch>
            <a:fillRect/>
          </a:stretch>
        </p:blipFill>
        <p:spPr bwMode="auto">
          <a:xfrm>
            <a:off x="9144000" y="0"/>
            <a:ext cx="304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F6F5D9-117F-4628-AB97-D31D8EE0A940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59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9" t="44746"/>
          <a:stretch>
            <a:fillRect/>
          </a:stretch>
        </p:blipFill>
        <p:spPr bwMode="auto">
          <a:xfrm>
            <a:off x="8989485" y="3069168"/>
            <a:ext cx="3202516" cy="378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close up of a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2C57A5-2F25-4E73-AE73-E0C3C41FA3EB}" type="slidenum">
              <a:rPr lang="en-GB" altLang="en-US"/>
              <a:pPr/>
              <a:t>‹#›</a:t>
            </a:fld>
            <a:endParaRPr lang="en-US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07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9598617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9474631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241294" lvl="0" indent="-232828" algn="l"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1219170" lvl="1" indent="-457189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9B320-9828-4CC5-A3D3-039158A6F0B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Google Shape;23;p3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19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8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BFBFBF"/>
                </a:solidFill>
              </a:defRPr>
            </a:lvl1pPr>
          </a:lstStyle>
          <a:p>
            <a:fld id="{53DA872C-68A9-4E57-8911-454ECAE398A9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1029" name="Google Shape;13;p1"/>
          <p:cNvSpPr txBox="1">
            <a:spLocks noGrp="1"/>
          </p:cNvSpPr>
          <p:nvPr>
            <p:ph type="sldNum" idx="12"/>
          </p:nvPr>
        </p:nvSpPr>
        <p:spPr bwMode="auto"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BFBFBF"/>
                </a:solidFill>
              </a:defRPr>
            </a:lvl1pPr>
          </a:lstStyle>
          <a:p>
            <a:fld id="{773DF8B5-EED9-43C8-82BA-2790E2F8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800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 b="1">
          <a:solidFill>
            <a:srgbClr val="003B61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FF7840"/>
        </a:buClr>
        <a:buFont typeface="Arial" panose="020B0604020202020204" pitchFamily="34" charset="0"/>
        <a:defRPr sz="1867">
          <a:solidFill>
            <a:schemeClr val="tx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47" y="1851866"/>
            <a:ext cx="7617757" cy="1472419"/>
          </a:xfrm>
        </p:spPr>
        <p:txBody>
          <a:bodyPr/>
          <a:lstStyle/>
          <a:p>
            <a:r>
              <a:rPr lang="en-GB" dirty="0" smtClean="0"/>
              <a:t>Labour Market </a:t>
            </a:r>
            <a:br>
              <a:rPr lang="en-GB" dirty="0" smtClean="0"/>
            </a:br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6347" y="3451548"/>
            <a:ext cx="4991100" cy="65890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4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1287" y="1468877"/>
            <a:ext cx="8649717" cy="5023047"/>
          </a:xfrm>
        </p:spPr>
        <p:txBody>
          <a:bodyPr numCol="1">
            <a:normAutofit/>
          </a:bodyPr>
          <a:lstStyle/>
          <a:p>
            <a:pPr marL="8466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Work in pairs.</a:t>
            </a:r>
          </a:p>
          <a:p>
            <a:pPr marL="8466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8466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Create </a:t>
            </a:r>
            <a:r>
              <a:rPr lang="en-GB" dirty="0">
                <a:solidFill>
                  <a:srgbClr val="002060"/>
                </a:solidFill>
              </a:rPr>
              <a:t>a poster showing the LMI </a:t>
            </a:r>
            <a:r>
              <a:rPr lang="en-GB" dirty="0" smtClean="0">
                <a:solidFill>
                  <a:srgbClr val="002060"/>
                </a:solidFill>
              </a:rPr>
              <a:t>for </a:t>
            </a:r>
            <a:r>
              <a:rPr lang="en-GB" dirty="0">
                <a:solidFill>
                  <a:srgbClr val="002060"/>
                </a:solidFill>
              </a:rPr>
              <a:t>a career of </a:t>
            </a:r>
            <a:r>
              <a:rPr lang="en-GB" dirty="0" smtClean="0">
                <a:solidFill>
                  <a:srgbClr val="002060"/>
                </a:solidFill>
              </a:rPr>
              <a:t>your choice. It must include:</a:t>
            </a:r>
          </a:p>
          <a:p>
            <a:pPr marL="8466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lvl="0"/>
            <a:r>
              <a:rPr lang="en-GB" dirty="0">
                <a:solidFill>
                  <a:srgbClr val="002060"/>
                </a:solidFill>
              </a:rPr>
              <a:t>Name of the chosen career</a:t>
            </a:r>
          </a:p>
          <a:p>
            <a:pPr lvl="0"/>
            <a:r>
              <a:rPr lang="en-GB" dirty="0">
                <a:solidFill>
                  <a:srgbClr val="002060"/>
                </a:solidFill>
              </a:rPr>
              <a:t>Industries/sectors where the career can be done</a:t>
            </a:r>
          </a:p>
          <a:p>
            <a:pPr lvl="0"/>
            <a:r>
              <a:rPr lang="en-GB" dirty="0">
                <a:solidFill>
                  <a:srgbClr val="002060"/>
                </a:solidFill>
              </a:rPr>
              <a:t>The number of people employed in this career nationally and in </a:t>
            </a:r>
            <a:r>
              <a:rPr lang="en-GB" dirty="0" smtClean="0">
                <a:solidFill>
                  <a:srgbClr val="002060"/>
                </a:solidFill>
              </a:rPr>
              <a:t>your </a:t>
            </a:r>
            <a:r>
              <a:rPr lang="en-GB" dirty="0">
                <a:solidFill>
                  <a:srgbClr val="002060"/>
                </a:solidFill>
              </a:rPr>
              <a:t>local area</a:t>
            </a:r>
          </a:p>
          <a:p>
            <a:pPr lvl="0"/>
            <a:r>
              <a:rPr lang="en-GB" dirty="0">
                <a:solidFill>
                  <a:srgbClr val="002060"/>
                </a:solidFill>
              </a:rPr>
              <a:t>The number of people expected to be employed in this career in five years’ time, nationally and locally</a:t>
            </a:r>
          </a:p>
          <a:p>
            <a:pPr lvl="0"/>
            <a:r>
              <a:rPr lang="en-GB" dirty="0">
                <a:solidFill>
                  <a:srgbClr val="002060"/>
                </a:solidFill>
              </a:rPr>
              <a:t>The starting and/or experienced salary</a:t>
            </a:r>
          </a:p>
          <a:p>
            <a:pPr lvl="0"/>
            <a:r>
              <a:rPr lang="en-GB" dirty="0">
                <a:solidFill>
                  <a:srgbClr val="002060"/>
                </a:solidFill>
              </a:rPr>
              <a:t>Some employer names advertising vacancies in </a:t>
            </a:r>
            <a:r>
              <a:rPr lang="en-GB" dirty="0" smtClean="0">
                <a:solidFill>
                  <a:srgbClr val="002060"/>
                </a:solidFill>
              </a:rPr>
              <a:t>your </a:t>
            </a:r>
            <a:r>
              <a:rPr lang="en-GB" dirty="0">
                <a:solidFill>
                  <a:srgbClr val="002060"/>
                </a:solidFill>
              </a:rPr>
              <a:t>local </a:t>
            </a:r>
            <a:r>
              <a:rPr lang="en-GB" dirty="0" smtClean="0">
                <a:solidFill>
                  <a:srgbClr val="002060"/>
                </a:solidFill>
              </a:rPr>
              <a:t>area (or nationally)</a:t>
            </a:r>
            <a:endParaRPr lang="en-GB" dirty="0">
              <a:solidFill>
                <a:srgbClr val="002060"/>
              </a:solidFill>
            </a:endParaRP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Qualifications you </a:t>
            </a:r>
            <a:r>
              <a:rPr lang="en-GB" dirty="0">
                <a:solidFill>
                  <a:srgbClr val="002060"/>
                </a:solidFill>
              </a:rPr>
              <a:t>might need to enter this </a:t>
            </a:r>
            <a:r>
              <a:rPr lang="en-GB" dirty="0" smtClean="0">
                <a:solidFill>
                  <a:srgbClr val="002060"/>
                </a:solidFill>
              </a:rPr>
              <a:t>career</a:t>
            </a:r>
          </a:p>
          <a:p>
            <a:pPr lvl="0"/>
            <a:endParaRPr lang="en-GB" dirty="0">
              <a:solidFill>
                <a:srgbClr val="002060"/>
              </a:solidFill>
            </a:endParaRPr>
          </a:p>
          <a:p>
            <a:pPr marL="8466" lv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You can also include a drawing/illustration.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242" y="549593"/>
            <a:ext cx="4217237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LMI Poster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8E5547B-1287-487F-B423-66FBE43E4C80}" vid="{19118A9F-EE77-49C6-9043-F8FFDF3207CC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C5E5B"/>
    </a:dk2>
    <a:lt2>
      <a:srgbClr val="E6E6E6"/>
    </a:lt2>
    <a:accent1>
      <a:srgbClr val="FF7900"/>
    </a:accent1>
    <a:accent2>
      <a:srgbClr val="5D5F67"/>
    </a:accent2>
    <a:accent3>
      <a:srgbClr val="C1007F"/>
    </a:accent3>
    <a:accent4>
      <a:srgbClr val="A0E000"/>
    </a:accent4>
    <a:accent5>
      <a:srgbClr val="2AC9FF"/>
    </a:accent5>
    <a:accent6>
      <a:srgbClr val="002646"/>
    </a:accent6>
    <a:hlink>
      <a:srgbClr val="1979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meta</Template>
  <TotalTime>419</TotalTime>
  <Words>104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New meta</vt:lpstr>
      <vt:lpstr>Labour Market 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for the future</dc:title>
  <dc:creator>Jo Carrington</dc:creator>
  <cp:lastModifiedBy>Jo Carrington</cp:lastModifiedBy>
  <cp:revision>29</cp:revision>
  <dcterms:created xsi:type="dcterms:W3CDTF">2019-02-27T16:00:44Z</dcterms:created>
  <dcterms:modified xsi:type="dcterms:W3CDTF">2022-08-15T10:36:43Z</dcterms:modified>
</cp:coreProperties>
</file>