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0" roundtripDataSignature="AMtx7mi948wwLtLKEzodD5L8KsFHdDlr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c01a3e8ee1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c01a3e8e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2c01a3e8ee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c01a3e8ee1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c01a3e8ee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c01a3e8ee1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jp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g"/><Relationship Id="rId3" Type="http://schemas.openxmlformats.org/officeDocument/2006/relationships/image" Target="../media/image1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3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8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g"/><Relationship Id="rId3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4.jpg"/><Relationship Id="rId3" Type="http://schemas.openxmlformats.org/officeDocument/2006/relationships/image" Target="../media/image1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1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1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 2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59061" r="0" t="0"/>
          <a:stretch/>
        </p:blipFill>
        <p:spPr>
          <a:xfrm>
            <a:off x="5400674" y="0"/>
            <a:ext cx="37433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537260" y="1042734"/>
            <a:ext cx="3794289" cy="11043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3200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537260" y="2320872"/>
            <a:ext cx="3743325" cy="494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pic>
        <p:nvPicPr>
          <p:cNvPr descr="A picture containing drawing, food&#10;&#10;Description automatically generated" id="18" name="Google Shape;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260" y="3784981"/>
            <a:ext cx="1305717" cy="75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7">
  <p:cSld name="2_Title and Content 7"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74" name="Google Shape;7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>
            <p:ph type="title"/>
          </p:nvPr>
        </p:nvSpPr>
        <p:spPr>
          <a:xfrm>
            <a:off x="457199" y="1531535"/>
            <a:ext cx="81444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457200" y="2322962"/>
            <a:ext cx="8144400" cy="10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3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close up of a logo&#10;&#10;Description automatically generated" id="79" name="Google Shape;7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8">
  <p:cSld name="2_Title and Content 8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81" name="Google Shape;8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type="title"/>
          </p:nvPr>
        </p:nvSpPr>
        <p:spPr>
          <a:xfrm>
            <a:off x="457200" y="959153"/>
            <a:ext cx="35661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5458265" y="1200151"/>
            <a:ext cx="3172200" cy="3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86" name="Google Shape;8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9">
  <p:cSld name="2_Title and Content 9"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88" name="Google Shape;8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35452" y="-3789"/>
            <a:ext cx="610854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 txBox="1"/>
          <p:nvPr>
            <p:ph type="title"/>
          </p:nvPr>
        </p:nvSpPr>
        <p:spPr>
          <a:xfrm>
            <a:off x="457200" y="199498"/>
            <a:ext cx="634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457200" y="1200151"/>
            <a:ext cx="3747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15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screenshot of a computer screen&#10;&#10;Description automatically generated" id="93" name="Google Shape;9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51587" y="1200151"/>
            <a:ext cx="5291716" cy="31854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94" name="Google Shape;9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58890" y="4574289"/>
            <a:ext cx="574467" cy="33367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5"/>
          <p:cNvSpPr/>
          <p:nvPr>
            <p:ph idx="2" type="pic"/>
          </p:nvPr>
        </p:nvSpPr>
        <p:spPr>
          <a:xfrm>
            <a:off x="4787900" y="1425575"/>
            <a:ext cx="4044900" cy="2606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0">
  <p:cSld name="1_Title and Content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97" name="Google Shape;9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35452" y="-3789"/>
            <a:ext cx="610854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 txBox="1"/>
          <p:nvPr>
            <p:ph type="title"/>
          </p:nvPr>
        </p:nvSpPr>
        <p:spPr>
          <a:xfrm>
            <a:off x="457200" y="199498"/>
            <a:ext cx="4387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457200" y="1200151"/>
            <a:ext cx="3747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6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close up of a logo&#10;&#10;Description automatically generated" id="102" name="Google Shape;10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cell phone&#10;&#10;Description automatically generated" id="103" name="Google Shape;10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3325" y="199498"/>
            <a:ext cx="3322194" cy="4339061"/>
          </a:xfrm>
          <a:prstGeom prst="rect">
            <a:avLst/>
          </a:prstGeom>
          <a:noFill/>
          <a:ln>
            <a:noFill/>
          </a:ln>
          <a:effectLst>
            <a:outerShdw blurRad="266700" rotWithShape="0" algn="tl" dir="2700000" dist="139700">
              <a:srgbClr val="000000">
                <a:alpha val="17647"/>
              </a:srgbClr>
            </a:outerShdw>
          </a:effectLst>
        </p:spPr>
      </p:pic>
      <p:sp>
        <p:nvSpPr>
          <p:cNvPr id="104" name="Google Shape;104;p16"/>
          <p:cNvSpPr/>
          <p:nvPr>
            <p:ph idx="2" type="pic"/>
          </p:nvPr>
        </p:nvSpPr>
        <p:spPr>
          <a:xfrm>
            <a:off x="5463577" y="337005"/>
            <a:ext cx="3068400" cy="4058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1">
  <p:cSld name="2_Title and Content 10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erson sitting at a table using a computer&#10;&#10;Description automatically generated" id="106" name="Google Shape;106;p17"/>
          <p:cNvPicPr preferRelativeResize="0"/>
          <p:nvPr/>
        </p:nvPicPr>
        <p:blipFill rotWithShape="1">
          <a:blip r:embed="rId2">
            <a:alphaModFix/>
          </a:blip>
          <a:srcRect b="0" l="0" r="0" t="7390"/>
          <a:stretch/>
        </p:blipFill>
        <p:spPr>
          <a:xfrm>
            <a:off x="976500" y="0"/>
            <a:ext cx="81675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107" name="Google Shape;10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96067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>
            <p:ph type="title"/>
          </p:nvPr>
        </p:nvSpPr>
        <p:spPr>
          <a:xfrm>
            <a:off x="457200" y="1148532"/>
            <a:ext cx="2710800" cy="19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p17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close up of a logo&#10;&#10;Description automatically generated" id="111" name="Google Shape;11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58890" y="4574289"/>
            <a:ext cx="574467" cy="333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1_Custom Layout 3"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537260" y="1042734"/>
            <a:ext cx="3794400" cy="110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3200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537260" y="2320872"/>
            <a:ext cx="3743400" cy="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pic>
        <p:nvPicPr>
          <p:cNvPr descr="A picture containing drawing, food&#10;&#10;Description automatically generated" id="115" name="Google Shape;115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37260" y="3784981"/>
            <a:ext cx="1305718" cy="7566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erson on a computer&#10;&#10;Description automatically generated" id="116" name="Google Shape;116;p18"/>
          <p:cNvPicPr preferRelativeResize="0"/>
          <p:nvPr/>
        </p:nvPicPr>
        <p:blipFill rotWithShape="1">
          <a:blip r:embed="rId3">
            <a:alphaModFix/>
          </a:blip>
          <a:srcRect b="0" l="58503" r="0" t="0"/>
          <a:stretch/>
        </p:blipFill>
        <p:spPr>
          <a:xfrm>
            <a:off x="5349710" y="0"/>
            <a:ext cx="379428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1_Custom Layout 4"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537260" y="1042734"/>
            <a:ext cx="3794400" cy="110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3200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537260" y="2320872"/>
            <a:ext cx="3743400" cy="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pic>
        <p:nvPicPr>
          <p:cNvPr descr="A picture containing drawing, food&#10;&#10;Description automatically generated" id="120" name="Google Shape;12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37260" y="3784981"/>
            <a:ext cx="1305718" cy="7566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omputer, sitting, laptop, young&#10;&#10;Description automatically generated" id="121" name="Google Shape;121;p19"/>
          <p:cNvPicPr preferRelativeResize="0"/>
          <p:nvPr/>
        </p:nvPicPr>
        <p:blipFill rotWithShape="1">
          <a:blip r:embed="rId3">
            <a:alphaModFix/>
          </a:blip>
          <a:srcRect b="0" l="59061" r="0" t="0"/>
          <a:stretch/>
        </p:blipFill>
        <p:spPr>
          <a:xfrm>
            <a:off x="5400674" y="0"/>
            <a:ext cx="374332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2">
  <p:cSld name="2_Title and Content 11"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123" name="Google Shape;123;p20"/>
          <p:cNvPicPr preferRelativeResize="0"/>
          <p:nvPr/>
        </p:nvPicPr>
        <p:blipFill rotWithShape="1">
          <a:blip r:embed="rId2">
            <a:alphaModFix/>
          </a:blip>
          <a:srcRect b="0" l="0" r="50000" t="0"/>
          <a:stretch/>
        </p:blipFill>
        <p:spPr>
          <a:xfrm>
            <a:off x="0" y="0"/>
            <a:ext cx="4572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/>
          <p:nvPr>
            <p:ph type="title"/>
          </p:nvPr>
        </p:nvSpPr>
        <p:spPr>
          <a:xfrm>
            <a:off x="457200" y="199498"/>
            <a:ext cx="3905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457200" y="1200151"/>
            <a:ext cx="39057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128" name="Google Shape;12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0"/>
          <p:cNvSpPr txBox="1"/>
          <p:nvPr>
            <p:ph idx="2" type="body"/>
          </p:nvPr>
        </p:nvSpPr>
        <p:spPr>
          <a:xfrm>
            <a:off x="4781226" y="1200151"/>
            <a:ext cx="39057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B61"/>
              </a:buClr>
              <a:buSzPts val="1800"/>
              <a:buChar char="•"/>
              <a:defRPr>
                <a:solidFill>
                  <a:srgbClr val="003B6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2_Title and Content 2"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20" name="Google Shape;20;p5"/>
          <p:cNvPicPr preferRelativeResize="0"/>
          <p:nvPr/>
        </p:nvPicPr>
        <p:blipFill rotWithShape="1">
          <a:blip r:embed="rId2">
            <a:alphaModFix/>
          </a:blip>
          <a:srcRect b="0" l="73729" r="0" t="44744"/>
          <a:stretch/>
        </p:blipFill>
        <p:spPr>
          <a:xfrm>
            <a:off x="6741762" y="2301498"/>
            <a:ext cx="2402239" cy="284200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199" y="199498"/>
            <a:ext cx="8190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199" y="1200151"/>
            <a:ext cx="65559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close up of a logo&#10;&#10;Description automatically generated" id="25" name="Google Shape;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27" name="Google Shape;27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35452" y="-3789"/>
            <a:ext cx="610854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6"/>
          <p:cNvSpPr txBox="1"/>
          <p:nvPr>
            <p:ph type="title"/>
          </p:nvPr>
        </p:nvSpPr>
        <p:spPr>
          <a:xfrm>
            <a:off x="537260" y="1042734"/>
            <a:ext cx="3794289" cy="11043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3200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537260" y="2320872"/>
            <a:ext cx="3743325" cy="494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rgbClr val="FF784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pic>
        <p:nvPicPr>
          <p:cNvPr descr="A picture containing drawing, food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260" y="3784981"/>
            <a:ext cx="1305717" cy="75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"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unset in the background&#10;&#10;Description automatically generated" id="32" name="Google Shape;32;p7"/>
          <p:cNvPicPr preferRelativeResize="0"/>
          <p:nvPr/>
        </p:nvPicPr>
        <p:blipFill rotWithShape="1">
          <a:blip r:embed="rId2">
            <a:alphaModFix/>
          </a:blip>
          <a:srcRect b="0" l="11121" r="9372" t="0"/>
          <a:stretch/>
        </p:blipFill>
        <p:spPr>
          <a:xfrm flipH="1" rot="-5400000">
            <a:off x="2000250" y="-2000250"/>
            <a:ext cx="51435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"/>
          <p:cNvSpPr txBox="1"/>
          <p:nvPr>
            <p:ph type="title"/>
          </p:nvPr>
        </p:nvSpPr>
        <p:spPr>
          <a:xfrm>
            <a:off x="537260" y="1042734"/>
            <a:ext cx="3794289" cy="11043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537260" y="2320872"/>
            <a:ext cx="3743325" cy="494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>
                <a:solidFill>
                  <a:schemeClr val="lt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35" name="Google Shape;3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260" y="3784980"/>
            <a:ext cx="1305719" cy="7566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37" name="Google Shape;37;p8"/>
          <p:cNvPicPr preferRelativeResize="0"/>
          <p:nvPr/>
        </p:nvPicPr>
        <p:blipFill rotWithShape="1">
          <a:blip r:embed="rId2">
            <a:alphaModFix/>
          </a:blip>
          <a:srcRect b="0" l="44817" r="8000" t="0"/>
          <a:stretch/>
        </p:blipFill>
        <p:spPr>
          <a:xfrm>
            <a:off x="4829695" y="0"/>
            <a:ext cx="4314304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199498"/>
            <a:ext cx="5553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457200" y="1200151"/>
            <a:ext cx="45471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8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close up of a logo&#10;&#10;Description automatically generated" id="42" name="Google Shape;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3">
  <p:cSld name="2_Title and Content 3"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457200" y="199498"/>
            <a:ext cx="6583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rgbClr val="003B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457200" y="1200151"/>
            <a:ext cx="65838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48" name="Google Shape;48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58890" y="4574289"/>
            <a:ext cx="574467" cy="33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4">
  <p:cSld name="2_Title and Content 4"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50" name="Google Shape;5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/>
          <p:nvPr>
            <p:ph type="title"/>
          </p:nvPr>
        </p:nvSpPr>
        <p:spPr>
          <a:xfrm>
            <a:off x="457199" y="199498"/>
            <a:ext cx="71991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457199" y="1200151"/>
            <a:ext cx="71061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10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55" name="Google Shape;5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5">
  <p:cSld name="2_Title and Content 5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food, drawing&#10;&#10;Description automatically generated" id="57" name="Google Shape;57;p11"/>
          <p:cNvPicPr preferRelativeResize="0"/>
          <p:nvPr/>
        </p:nvPicPr>
        <p:blipFill rotWithShape="1">
          <a:blip r:embed="rId2">
            <a:alphaModFix/>
          </a:blip>
          <a:srcRect b="0" l="0" r="50000" t="0"/>
          <a:stretch/>
        </p:blipFill>
        <p:spPr>
          <a:xfrm>
            <a:off x="0" y="0"/>
            <a:ext cx="4572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1"/>
          <p:cNvSpPr txBox="1"/>
          <p:nvPr>
            <p:ph type="title"/>
          </p:nvPr>
        </p:nvSpPr>
        <p:spPr>
          <a:xfrm>
            <a:off x="457200" y="199498"/>
            <a:ext cx="3905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57200" y="1200151"/>
            <a:ext cx="39057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62" name="Google Shape;6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3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1"/>
          <p:cNvSpPr txBox="1"/>
          <p:nvPr>
            <p:ph idx="2" type="body"/>
          </p:nvPr>
        </p:nvSpPr>
        <p:spPr>
          <a:xfrm>
            <a:off x="4781226" y="1200151"/>
            <a:ext cx="39057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7840"/>
              </a:buClr>
              <a:buSzPts val="1800"/>
              <a:buChar char="•"/>
              <a:defRPr>
                <a:solidFill>
                  <a:srgbClr val="003B6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6">
  <p:cSld name="2_Title and Content 6"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food&#10;&#10;Description automatically generated" id="65" name="Google Shape;65;p12"/>
          <p:cNvPicPr preferRelativeResize="0"/>
          <p:nvPr/>
        </p:nvPicPr>
        <p:blipFill rotWithShape="1">
          <a:blip r:embed="rId2">
            <a:alphaModFix/>
          </a:blip>
          <a:srcRect b="59169" l="0" r="0" t="0"/>
          <a:stretch/>
        </p:blipFill>
        <p:spPr>
          <a:xfrm>
            <a:off x="0" y="0"/>
            <a:ext cx="9144000" cy="210002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914400" y="4723370"/>
            <a:ext cx="113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type="title"/>
          </p:nvPr>
        </p:nvSpPr>
        <p:spPr>
          <a:xfrm>
            <a:off x="1413932" y="396841"/>
            <a:ext cx="63162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>
            <a:off x="571952" y="2205720"/>
            <a:ext cx="2457600" cy="2040900"/>
          </a:xfrm>
          <a:prstGeom prst="rect">
            <a:avLst/>
          </a:pr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2" type="body"/>
          </p:nvPr>
        </p:nvSpPr>
        <p:spPr>
          <a:xfrm>
            <a:off x="3343254" y="2205720"/>
            <a:ext cx="2457600" cy="2040900"/>
          </a:xfrm>
          <a:prstGeom prst="rect">
            <a:avLst/>
          </a:pr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3" type="body"/>
          </p:nvPr>
        </p:nvSpPr>
        <p:spPr>
          <a:xfrm>
            <a:off x="6077987" y="2205720"/>
            <a:ext cx="2457600" cy="2040900"/>
          </a:xfrm>
          <a:prstGeom prst="rect">
            <a:avLst/>
          </a:pr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003B61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6pPr>
            <a:lvl7pPr indent="-3238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7pPr>
            <a:lvl8pPr indent="-3238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8pPr>
            <a:lvl9pPr indent="-3238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72" name="Google Shape;7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8890" y="4574289"/>
            <a:ext cx="574467" cy="33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57200" y="199543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914400" y="4723370"/>
            <a:ext cx="1137424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457200" y="4723370"/>
            <a:ext cx="4572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f_xAQNNi4pA" TargetMode="External"/><Relationship Id="rId4" Type="http://schemas.openxmlformats.org/officeDocument/2006/relationships/image" Target="../media/image2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u43q2lilqOM" TargetMode="External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 txBox="1"/>
          <p:nvPr>
            <p:ph type="title"/>
          </p:nvPr>
        </p:nvSpPr>
        <p:spPr>
          <a:xfrm>
            <a:off x="537250" y="1042725"/>
            <a:ext cx="4480500" cy="110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rPr lang="en-GB"/>
              <a:t>Options at 16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"/>
          <p:cNvSpPr txBox="1"/>
          <p:nvPr>
            <p:ph type="title"/>
          </p:nvPr>
        </p:nvSpPr>
        <p:spPr>
          <a:xfrm>
            <a:off x="457199" y="199498"/>
            <a:ext cx="8190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</a:pPr>
            <a:r>
              <a:rPr lang="en-GB"/>
              <a:t>Lesson objectives</a:t>
            </a:r>
            <a:endParaRPr/>
          </a:p>
        </p:txBody>
      </p:sp>
      <p:sp>
        <p:nvSpPr>
          <p:cNvPr id="140" name="Google Shape;140;p2"/>
          <p:cNvSpPr txBox="1"/>
          <p:nvPr>
            <p:ph idx="1" type="body"/>
          </p:nvPr>
        </p:nvSpPr>
        <p:spPr>
          <a:xfrm>
            <a:off x="457198" y="977153"/>
            <a:ext cx="6911789" cy="3617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2060"/>
              </a:solidFill>
            </a:endParaRPr>
          </a:p>
          <a:p>
            <a:pPr indent="-161925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GB" sz="2000">
                <a:solidFill>
                  <a:srgbClr val="002060"/>
                </a:solidFill>
              </a:rPr>
              <a:t>Explain your range of options at 16</a:t>
            </a:r>
            <a:endParaRPr/>
          </a:p>
          <a:p>
            <a:pPr indent="-60325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002060"/>
              </a:solidFill>
            </a:endParaRPr>
          </a:p>
          <a:p>
            <a:pPr indent="-161925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GB" sz="2000">
                <a:solidFill>
                  <a:srgbClr val="002060"/>
                </a:solidFill>
              </a:rPr>
              <a:t>Understand how your learning style is relevant to decisions at 16</a:t>
            </a:r>
            <a:endParaRPr/>
          </a:p>
          <a:p>
            <a:pPr indent="-60325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002060"/>
              </a:solidFill>
            </a:endParaRPr>
          </a:p>
          <a:p>
            <a:pPr indent="-161925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GB" sz="2000">
                <a:solidFill>
                  <a:srgbClr val="002060"/>
                </a:solidFill>
              </a:rPr>
              <a:t>Discuss how your preferred career option and routes to get there may affect your decision at 16</a:t>
            </a:r>
            <a:endParaRPr/>
          </a:p>
          <a:p>
            <a:pPr indent="-60325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002060"/>
              </a:solidFill>
            </a:endParaRPr>
          </a:p>
          <a:p>
            <a:pPr indent="-161925" lvl="0" marL="180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GB" sz="2000">
                <a:solidFill>
                  <a:srgbClr val="002060"/>
                </a:solidFill>
              </a:rPr>
              <a:t>Consider entry requirements for education and apprenticeships beyond age 16</a:t>
            </a:r>
            <a:endParaRPr/>
          </a:p>
          <a:p>
            <a:pPr indent="0" lvl="0" marL="180975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41" name="Google Shape;141;p2"/>
          <p:cNvSpPr txBox="1"/>
          <p:nvPr>
            <p:ph idx="12" type="sldNum"/>
          </p:nvPr>
        </p:nvSpPr>
        <p:spPr>
          <a:xfrm>
            <a:off x="457200" y="4693770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c01a3e8ee1_0_0"/>
          <p:cNvSpPr txBox="1"/>
          <p:nvPr>
            <p:ph type="title"/>
          </p:nvPr>
        </p:nvSpPr>
        <p:spPr>
          <a:xfrm>
            <a:off x="457199" y="199498"/>
            <a:ext cx="81909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Video - England</a:t>
            </a:r>
            <a:endParaRPr/>
          </a:p>
        </p:txBody>
      </p:sp>
      <p:sp>
        <p:nvSpPr>
          <p:cNvPr id="148" name="Google Shape;148;g2c01a3e8ee1_0_0"/>
          <p:cNvSpPr txBox="1"/>
          <p:nvPr>
            <p:ph idx="1" type="body"/>
          </p:nvPr>
        </p:nvSpPr>
        <p:spPr>
          <a:xfrm>
            <a:off x="457199" y="1200151"/>
            <a:ext cx="65559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2c01a3e8ee1_0_0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0" name="Google Shape;150;g2c01a3e8ee1_0_0" title="Department for Education Post-16 Choices Animat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1983" y="1155902"/>
            <a:ext cx="6034693" cy="339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01a3e8ee1_0_7"/>
          <p:cNvSpPr txBox="1"/>
          <p:nvPr>
            <p:ph type="title"/>
          </p:nvPr>
        </p:nvSpPr>
        <p:spPr>
          <a:xfrm>
            <a:off x="457199" y="199498"/>
            <a:ext cx="81909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Video - Wales</a:t>
            </a:r>
            <a:endParaRPr/>
          </a:p>
        </p:txBody>
      </p:sp>
      <p:sp>
        <p:nvSpPr>
          <p:cNvPr id="157" name="Google Shape;157;g2c01a3e8ee1_0_7"/>
          <p:cNvSpPr txBox="1"/>
          <p:nvPr>
            <p:ph idx="1" type="body"/>
          </p:nvPr>
        </p:nvSpPr>
        <p:spPr>
          <a:xfrm>
            <a:off x="457199" y="1200151"/>
            <a:ext cx="65559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2c01a3e8ee1_0_7"/>
          <p:cNvSpPr txBox="1"/>
          <p:nvPr>
            <p:ph idx="12" type="sldNum"/>
          </p:nvPr>
        </p:nvSpPr>
        <p:spPr>
          <a:xfrm>
            <a:off x="457200" y="4723370"/>
            <a:ext cx="457200" cy="27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Are you a parent or guardian? Here's some useful tools and information to help explore some career ideas." id="159" name="Google Shape;159;g2c01a3e8ee1_0_7" title="Options after Year 1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47988" y="1056900"/>
            <a:ext cx="6248025" cy="35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FC5E5B"/>
      </a:dk2>
      <a:lt2>
        <a:srgbClr val="E6E6E6"/>
      </a:lt2>
      <a:accent1>
        <a:srgbClr val="FF7900"/>
      </a:accent1>
      <a:accent2>
        <a:srgbClr val="5D5F67"/>
      </a:accent2>
      <a:accent3>
        <a:srgbClr val="C1007F"/>
      </a:accent3>
      <a:accent4>
        <a:srgbClr val="A0E000"/>
      </a:accent4>
      <a:accent5>
        <a:srgbClr val="2AC9FF"/>
      </a:accent5>
      <a:accent6>
        <a:srgbClr val="002646"/>
      </a:accent6>
      <a:hlink>
        <a:srgbClr val="1979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 Carrington</dc:creator>
</cp:coreProperties>
</file>